
<file path=[Content_Types].xml><?xml version="1.0" encoding="utf-8"?>
<Types xmlns="http://schemas.openxmlformats.org/package/2006/content-types">
  <Default Extension="png" ContentType="image/png"/>
  <Default Extension="mp3" ContentType="audio/mpeg"/>
  <Default Extension="m4a" ContentType="audio/mp4"/>
  <Default Extension="rels" ContentType="application/vnd.openxmlformats-package.relationships+xml"/>
  <Default Extension="xml" ContentType="application/xml"/>
  <Default Extension="fntdata" ContentType="application/x-fontdata"/>
  <Default Extension="wav" ContentType="audio/x-wav"/>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comments/comment3.xml" ContentType="application/vnd.openxmlformats-officedocument.presentationml.comments+xml"/>
  <Override PartName="/ppt/notesSlides/notesSlide4.xml" ContentType="application/vnd.openxmlformats-officedocument.presentationml.notesSlide+xml"/>
  <Override PartName="/ppt/comments/comment4.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5.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6.xml" ContentType="application/vnd.openxmlformats-officedocument.presentationml.comments+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9" r:id="rId9"/>
    <p:sldId id="264" r:id="rId10"/>
    <p:sldId id="265" r:id="rId11"/>
    <p:sldId id="266" r:id="rId12"/>
    <p:sldId id="267" r:id="rId13"/>
    <p:sldId id="268" r:id="rId14"/>
  </p:sldIdLst>
  <p:sldSz cx="9144000" cy="5143500" type="screen16x9"/>
  <p:notesSz cx="6858000" cy="9144000"/>
  <p:embeddedFontLst>
    <p:embeddedFont>
      <p:font typeface="Tahoma" panose="020B0604030504040204" pitchFamily="34" charset="0"/>
      <p:regular r:id="rId16"/>
      <p:bold r:id="rId17"/>
    </p:embeddedFont>
    <p:embeddedFont>
      <p:font typeface="Source Code Pro" panose="020B0509030403020204" pitchFamily="49" charset="0"/>
      <p:regular r:id="rId18"/>
      <p:bold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hitney Souza" initials="" lastIdx="7" clrIdx="0"/>
  <p:cmAuthor id="1" name="Aarthi Ramesh" initials="" lastIdx="4" clrIdx="1"/>
  <p:cmAuthor id="2" name="Jima Jenkins" initials="" lastIdx="5" clrIdx="2"/>
  <p:cmAuthor id="3" name="Kacey Wochna" initials=""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721" autoAdjust="0"/>
  </p:normalViewPr>
  <p:slideViewPr>
    <p:cSldViewPr snapToGrid="0">
      <p:cViewPr varScale="1">
        <p:scale>
          <a:sx n="114" d="100"/>
          <a:sy n="114" d="100"/>
        </p:scale>
        <p:origin x="714" y="9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6-02-06T15:17:21.759" idx="1">
    <p:pos x="6000" y="0"/>
    <p:text>Hi! I know I am supposed to be doing the conclusion. I just thought maybe some macro information about e-learning maybe helpful. We are presenting some very specific information about jobs, tools, and organizations, perhaps this could provide an idea of where e-Learning growth is coming from and what the expected demand is. This could very well go into Summer's intro if she sees fit. Or, it can be added elsewhere OR, if you think it isn't necessary; no hurt feelings!</p:text>
  </p:cm>
  <p:cm authorId="1" dt="2016-02-06T15:17:21.759" idx="1">
    <p:pos x="6000" y="100"/>
    <p:text>Whitney, Summer has not chimed in with a intro. So I agree, this will be a good piece to add to the Intro.</p:text>
  </p:cm>
  <p:cm authorId="0" dt="2016-02-06T15:17:21.759" idx="2">
    <p:pos x="6000" y="200"/>
    <p:text>Cool. I am doing some more reading and then will record something quick before our 11am CST meeting. Just came across this site. So much information! http://ddi-dev.com/blog/programming/main-business-trends-e-learning-market-you-should-take-account-when-developing-your-own-app/</p:text>
  </p:cm>
  <p:cm authorId="1" dt="2016-02-06T15:17:21.759" idx="3">
    <p:pos x="6000" y="300"/>
    <p:text>Team, Since Dr. Mong says we need to do something "creative" for the presentation, how about we creating the learning as a short course? I have created a few 'scenes' using TalentLMS- https://arameshclasses.talentlms.com/shared/start/key:LZZIDNHR
See if this works out! Once we finalize the slides here, I can add everyone as an instructor and you can populate slides, or I can do it too. Just an idea, let me know what you think!</p:text>
  </p:cm>
  <p:cm authorId="1" dt="2016-02-06T15:17:21.759" idx="4">
    <p:pos x="6000" y="400"/>
    <p:text>Just a thought! Since Dr. Mong has suggested we add a 'video' to the presentation, I was wondering if we could do a Intro video and a conclusion video.The remaining can be slides.Summer, Whitney, are you comfortable with that idea for your portions?</p:text>
  </p:cm>
  <p:cm authorId="0" dt="2016-02-06T15:17:21.759" idx="4">
    <p:pos x="6000" y="500"/>
    <p:text>I'm sorry. I didn't see this til now. I am fine with helping provide a video or audio. I am a little at a loss though of what aspects the group thinks needs to be reviewed during the conclusion.</p:text>
  </p:cm>
</p:cmLst>
</file>

<file path=ppt/comments/comment2.xml><?xml version="1.0" encoding="utf-8"?>
<p:cmLst xmlns:a="http://schemas.openxmlformats.org/drawingml/2006/main" xmlns:r="http://schemas.openxmlformats.org/officeDocument/2006/relationships" xmlns:p="http://schemas.openxmlformats.org/presentationml/2006/main">
  <p:cm authorId="2" dt="2016-02-06T15:17:21.775" idx="1">
    <p:pos x="6000" y="0"/>
    <p:text>Hi Whitney.  I'm working on how to add voice to my slide.  Have you done that yet?  Do you have any hints?</p:text>
  </p:cm>
</p:cmLst>
</file>

<file path=ppt/comments/comment3.xml><?xml version="1.0" encoding="utf-8"?>
<p:cmLst xmlns:a="http://schemas.openxmlformats.org/drawingml/2006/main" xmlns:r="http://schemas.openxmlformats.org/officeDocument/2006/relationships" xmlns:p="http://schemas.openxmlformats.org/presentationml/2006/main">
  <p:cm authorId="2" dt="2016-02-06T15:17:21.775" idx="4">
    <p:pos x="6000" y="0"/>
    <p:text>Hi Team.  Make sure you listen to Chris' video.  He is expecting some video/audio in project.  Do you have any idea?</p:text>
  </p:cm>
</p:cmLst>
</file>

<file path=ppt/comments/comment4.xml><?xml version="1.0" encoding="utf-8"?>
<p:cmLst xmlns:a="http://schemas.openxmlformats.org/drawingml/2006/main" xmlns:r="http://schemas.openxmlformats.org/officeDocument/2006/relationships" xmlns:p="http://schemas.openxmlformats.org/presentationml/2006/main">
  <p:cm authorId="2" dt="2016-02-06T15:17:21.775" idx="5">
    <p:pos x="6000" y="0"/>
    <p:text>I have completed 3 job posting slides.  We can choose the best 2.  Please let me know what you think.  I  always welcome feedback to improve a "product."  :) Jima</p:text>
  </p:cm>
</p:cmLst>
</file>

<file path=ppt/comments/comment5.xml><?xml version="1.0" encoding="utf-8"?>
<p:cmLst xmlns:a="http://schemas.openxmlformats.org/drawingml/2006/main" xmlns:r="http://schemas.openxmlformats.org/officeDocument/2006/relationships" xmlns:p="http://schemas.openxmlformats.org/presentationml/2006/main">
  <p:cm authorId="2" dt="2016-02-06T15:17:21.775" idx="2">
    <p:pos x="6000" y="0"/>
    <p:text>I included Discussion Points to start the week's discussion.  These can me moved to the end or we can place them throughout the presentation.</p:text>
  </p:cm>
  <p:cm authorId="0" dt="2016-02-06T15:17:21.775" idx="5">
    <p:pos x="6000" y="100"/>
    <p:text>Hi Jima! When re-reading the assignment, it looks like he expects audio to be played with the slides since we aren't able to actually present the presentation in person. Is that your understanding too? Perhaps we can record audio snippets for each slide?</p:text>
  </p:cm>
  <p:cm authorId="0" dt="2016-02-06T15:17:21.775" idx="6">
    <p:pos x="6000" y="200"/>
    <p:text>Upon further review, since we are using Google Slides, we'd be limited to adding songs or videos from common services like YouTube or Spotify. We could record super short videos of ourselves talking for a few of the slides, post to YouTube, then embed the YouTube link. Thoughts?
http://www.experts-exchange.com/articles/18483/Audio-in-Google-Slides.html</p:text>
  </p:cm>
  <p:cm authorId="2" dt="2016-02-06T15:17:21.775" idx="3">
    <p:pos x="6000" y="300"/>
    <p:text>Whitney,
After listening to his instructions, it is also my understanding that there
is an expectation of audio.  I'm not sure how to best achieve this.
Perhaps one of the group members will have that knowledge.  I believe for
consistency, one voice over would be preferable to many voices.  Your
thoughts?  I'm thinking we bring it up tonight at our 7:00 "meeting."
Jima</p:text>
  </p:cm>
  <p:cm authorId="0" dt="2016-02-06T15:17:21.775" idx="7">
    <p:pos x="6000" y="400"/>
    <p:text>Yeah, one voice may be better. I will be anxious to hear what others have to say. I am traveling for work and have a team dinner, so I won't be able to attend the 7pm meeting. Keep me posted! 
Sent from my iPhone</p:text>
  </p:cm>
  <p:cm authorId="3" dt="2016-02-06T15:17:21.775" idx="1">
    <p:pos x="6000" y="500"/>
    <p:text>I agree that one voice is probably simpler, especially since the whole thing is only supposed to be ~5 min. I've never done voice-over on slides before, so also hoping someone else has good ideas about how to do this easily!</p:text>
  </p:cm>
</p:cmLst>
</file>

<file path=ppt/comments/comment6.xml><?xml version="1.0" encoding="utf-8"?>
<p:cmLst xmlns:a="http://schemas.openxmlformats.org/drawingml/2006/main" xmlns:r="http://schemas.openxmlformats.org/officeDocument/2006/relationships" xmlns:p="http://schemas.openxmlformats.org/presentationml/2006/main">
  <p:cm authorId="0" dt="2016-02-06T15:17:21.775" idx="3">
    <p:pos x="6000" y="0"/>
    <p:text>I'm adding a couple ideas for discussion prompts that we could use on the blackboard discussion. If I have misunderstood this slide, please let me know!</p:text>
  </p:cm>
  <p:cm authorId="1" dt="2016-02-06T15:17:21.775" idx="2">
    <p:pos x="6000" y="100"/>
    <p:text>Great question! Let's include it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jobview.monster.com/eLearning-Instructional-Designer-Job-Jacksonville-FL-US-162839383.aspx?mescoid=2500399001001&amp;jobPosition=2"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jobview.monster.com/eLearning-Instructional-Designer-Job-Jacksonville-FL-US-162839383.aspx?mescoid=2500399001001&amp;jobPosition=2"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psu.jobs/job/61703"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psu.jobs/job/61703"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0" name="Shape 1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u="sng">
                <a:solidFill>
                  <a:schemeClr val="hlink"/>
                </a:solidFill>
                <a:hlinkClick r:id="rId3"/>
              </a:rPr>
              <a:t>http://jobview.monster.com/eLearning-Instructional-Designer-Job-Jacksonville-FL-US-162839383.aspx?mescoid=2500399001001&amp;jobPosition=2</a:t>
            </a:r>
          </a:p>
          <a:p>
            <a:pPr lvl="0" rtl="0">
              <a:spcBef>
                <a:spcPts val="0"/>
              </a:spcBef>
              <a:buNone/>
            </a:pPr>
            <a:r>
              <a:rPr lang="en"/>
              <a:t>Jima</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u="sng">
                <a:solidFill>
                  <a:schemeClr val="hlink"/>
                </a:solidFill>
                <a:hlinkClick r:id="rId3"/>
              </a:rPr>
              <a:t>http://jobview.monster.com/eLearning-Instructional-Designer-Job-Jacksonville-FL-US-162839383.aspx?mescoid=2500399001001&amp;jobPosition=2</a:t>
            </a:r>
          </a:p>
          <a:p>
            <a:pPr lvl="0" rtl="0">
              <a:spcBef>
                <a:spcPts val="0"/>
              </a:spcBef>
              <a:buNone/>
            </a:pPr>
            <a:r>
              <a:rPr lang="en"/>
              <a:t>Jima</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u="sng">
                <a:solidFill>
                  <a:schemeClr val="hlink"/>
                </a:solidFill>
                <a:hlinkClick r:id="rId3"/>
              </a:rPr>
              <a:t>https://psu.jobs/job/61703</a:t>
            </a:r>
          </a:p>
          <a:p>
            <a:pPr lvl="0" rtl="0">
              <a:spcBef>
                <a:spcPts val="0"/>
              </a:spcBef>
              <a:buNone/>
            </a:pPr>
            <a:r>
              <a:rPr lang="en"/>
              <a:t>Jima</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u="sng">
                <a:solidFill>
                  <a:schemeClr val="hlink"/>
                </a:solidFill>
                <a:hlinkClick r:id="rId3"/>
              </a:rPr>
              <a:t>https://psu.jobs/job/61703</a:t>
            </a:r>
          </a:p>
          <a:p>
            <a:pPr lvl="0" rtl="0">
              <a:spcBef>
                <a:spcPts val="0"/>
              </a:spcBef>
              <a:buNone/>
            </a:pPr>
            <a:r>
              <a:rPr lang="en"/>
              <a:t>Jima</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Jima (audio)  The previous Slides were two samples of current job postings in the field of Instructional Design.  </a:t>
            </a:r>
          </a:p>
          <a:p>
            <a:pPr lvl="0" rtl="0">
              <a:spcBef>
                <a:spcPts val="0"/>
              </a:spcBef>
              <a:buNone/>
            </a:pPr>
            <a:r>
              <a:rPr lang="en"/>
              <a:t>One for consulting and one for higher education.  These represent just two postings from an open job market in a widely defined field.</a:t>
            </a:r>
          </a:p>
          <a:p>
            <a:pPr lvl="0" rtl="0">
              <a:spcBef>
                <a:spcPts val="0"/>
              </a:spcBef>
              <a:buNone/>
            </a:pPr>
            <a:r>
              <a:rPr lang="en"/>
              <a:t>Use these discussion points as a starting place for this week’s online discussion posts.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sz="1050" dirty="0" smtClean="0"/>
              <a:t>Let’s take a</a:t>
            </a:r>
            <a:r>
              <a:rPr lang="en-US" sz="1050" baseline="0" dirty="0" smtClean="0"/>
              <a:t> look at a couple of professional organizations that work in the field of e-Learning Development. The first one on the left is Articulate the creators of the e-learning development software Articulate Storyline and Articulate Studio. Their co-website is e-Learning Heroes, a website for learning the craft and skills of e-learning development. On this website you can download free e-Books, read blogs on e-learning, and even download free templates and designs for Articulate Storyline.</a:t>
            </a:r>
          </a:p>
          <a:p>
            <a:pPr lvl="0">
              <a:spcBef>
                <a:spcPts val="0"/>
              </a:spcBef>
              <a:buNone/>
            </a:pPr>
            <a:r>
              <a:rPr lang="en-US" sz="1050" baseline="0" dirty="0" smtClean="0"/>
              <a:t>The second organization I would like to emphasize is </a:t>
            </a:r>
            <a:r>
              <a:rPr lang="en-US" sz="1050" baseline="0" dirty="0" err="1" smtClean="0"/>
              <a:t>SweetRush</a:t>
            </a:r>
            <a:r>
              <a:rPr lang="en-US" sz="1050" baseline="0" dirty="0" smtClean="0"/>
              <a:t>. </a:t>
            </a:r>
            <a:r>
              <a:rPr lang="en-US" sz="1050" baseline="0" dirty="0" err="1" smtClean="0"/>
              <a:t>SweetRush</a:t>
            </a:r>
            <a:r>
              <a:rPr lang="en-US" sz="1050" baseline="0" dirty="0" smtClean="0"/>
              <a:t> was founded in 2001 and is now one of the leaders in e-learning design, development, and consulting. Their two main areas of focus are in content development – so in e-learning, gamification, animation, and mobile learning, </a:t>
            </a:r>
            <a:r>
              <a:rPr lang="en-US" sz="1050" baseline="0" smtClean="0"/>
              <a:t>and their other </a:t>
            </a:r>
            <a:r>
              <a:rPr lang="en-US" sz="1050" baseline="0" dirty="0" smtClean="0"/>
              <a:t>area of focus is in consulting services like analysis and evaluation. Take a moment to read through their Values, Mission, and Vision. </a:t>
            </a:r>
          </a:p>
          <a:p>
            <a:pPr lvl="0">
              <a:spcBef>
                <a:spcPts val="0"/>
              </a:spcBef>
              <a:buNone/>
            </a:pPr>
            <a:r>
              <a:rPr lang="en-US" sz="1050" baseline="0" dirty="0" smtClean="0"/>
              <a:t>If you would like to get more information about either of these organization you can click the links above to visit their sites.</a:t>
            </a:r>
            <a:endParaRPr sz="105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12816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Shape 1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spcAft>
                <a:spcPts val="1600"/>
              </a:spcAft>
              <a:buClr>
                <a:schemeClr val="dk1"/>
              </a:buClr>
              <a:buSzPct val="91666"/>
              <a:buFont typeface="Arial"/>
              <a:buNone/>
            </a:pPr>
            <a:endParaRPr sz="1200"/>
          </a:p>
          <a:p>
            <a:pPr lvl="0">
              <a:spcBef>
                <a:spcPts val="0"/>
              </a:spcBef>
              <a:buNone/>
            </a:pPr>
            <a:endParaRPr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599" cy="2052599"/>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599"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599"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599"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599"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599"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7999" cy="755699"/>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7999"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499"/>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199"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199"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099"/>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0.png"/><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19.png"/><Relationship Id="rId5" Type="http://schemas.openxmlformats.org/officeDocument/2006/relationships/image" Target="../media/image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1.png"/><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19.png"/><Relationship Id="rId5" Type="http://schemas.openxmlformats.org/officeDocument/2006/relationships/image" Target="../media/image7.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comments" Target="../comments/comment6.xml"/></Relationships>
</file>

<file path=ppt/slides/_rels/slide13.xml.rels><?xml version="1.0" encoding="UTF-8" standalone="yes"?>
<Relationships xmlns="http://schemas.openxmlformats.org/package/2006/relationships"><Relationship Id="rId8" Type="http://schemas.openxmlformats.org/officeDocument/2006/relationships/hyperlink" Target="https://psu.jobs/job/61703" TargetMode="External"/><Relationship Id="rId13" Type="http://schemas.openxmlformats.org/officeDocument/2006/relationships/hyperlink" Target="http://www.sciencedirect.com/science/article/pii/S1096751605000369" TargetMode="External"/><Relationship Id="rId3" Type="http://schemas.openxmlformats.org/officeDocument/2006/relationships/image" Target="../media/image23.jpg"/><Relationship Id="rId7" Type="http://schemas.openxmlformats.org/officeDocument/2006/relationships/hyperlink" Target="http://elearningindustry.com/how-to-get-prepared-for-the-elearning-job-interview-questions" TargetMode="External"/><Relationship Id="rId12" Type="http://schemas.openxmlformats.org/officeDocument/2006/relationships/hyperlink" Target="http://www.ispringsolutions.com/blog/moodle-vs-blackboard/"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hyperlink" Target="http://jobview.monster.com/eLearning-Instructional-Designer-Job-Jacksonville-FL-US-162839383.aspx?mescoid=2500399001001&amp;jobPositio" TargetMode="External"/><Relationship Id="rId11" Type="http://schemas.openxmlformats.org/officeDocument/2006/relationships/hyperlink" Target="https://www.taxamo.com/three-sectors-driving-the-multi-billion-elearning-phenomenon/" TargetMode="External"/><Relationship Id="rId5" Type="http://schemas.openxmlformats.org/officeDocument/2006/relationships/hyperlink" Target="http://www.indeed.com/cmp/AYSO/jobs/Elearning-Developer-71bd4d2934bc0496?q=Instructional+Designer+elearning" TargetMode="External"/><Relationship Id="rId10" Type="http://schemas.openxmlformats.org/officeDocument/2006/relationships/hyperlink" Target="http://www.learningsolutionsmag.com/articles/1092/new-ebook-62-tips-on-effective-elearning-instructional-design?_ga=1.143563637.1134161332.1454111632" TargetMode="External"/><Relationship Id="rId4" Type="http://schemas.openxmlformats.org/officeDocument/2006/relationships/hyperlink" Target="http://elearningindustry.com/7-elearning-specialties-rise" TargetMode="External"/><Relationship Id="rId9" Type="http://schemas.openxmlformats.org/officeDocument/2006/relationships/hyperlink" Target="http://www.ambientinsight.com/Reports/eLearning.aspx"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comments" Target="../comments/commen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comments" Target="../comments/commen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comments" Target="../comments/comment4.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comments" Target="../comments/comment5.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hyperlink" Target="https://www.sweetrush.com/" TargetMode="External"/><Relationship Id="rId3" Type="http://schemas.openxmlformats.org/officeDocument/2006/relationships/slideLayout" Target="../slideLayouts/slideLayout3.xml"/><Relationship Id="rId7" Type="http://schemas.openxmlformats.org/officeDocument/2006/relationships/image" Target="../media/image2.png"/><Relationship Id="rId12" Type="http://schemas.openxmlformats.org/officeDocument/2006/relationships/hyperlink" Target="https://community.articulate.com/" TargetMode="External"/><Relationship Id="rId17" Type="http://schemas.openxmlformats.org/officeDocument/2006/relationships/image" Target="../media/image17.png"/><Relationship Id="rId2" Type="http://schemas.openxmlformats.org/officeDocument/2006/relationships/audio" Target="../media/media3.m4a"/><Relationship Id="rId16" Type="http://schemas.openxmlformats.org/officeDocument/2006/relationships/image" Target="../media/image16.png"/><Relationship Id="rId1" Type="http://schemas.microsoft.com/office/2007/relationships/media" Target="../media/media3.m4a"/><Relationship Id="rId6" Type="http://schemas.openxmlformats.org/officeDocument/2006/relationships/image" Target="../media/image9.jp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5.png"/><Relationship Id="rId10" Type="http://schemas.openxmlformats.org/officeDocument/2006/relationships/image" Target="../media/image12.png"/><Relationship Id="rId4" Type="http://schemas.openxmlformats.org/officeDocument/2006/relationships/notesSlide" Target="../notesSlides/notesSlide7.xml"/><Relationship Id="rId9" Type="http://schemas.openxmlformats.org/officeDocument/2006/relationships/image" Target="../media/image11.png"/><Relationship Id="rId1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6.png"/><Relationship Id="rId3" Type="http://schemas.openxmlformats.org/officeDocument/2006/relationships/image" Target="../media/image9.jpg"/><Relationship Id="rId7" Type="http://schemas.openxmlformats.org/officeDocument/2006/relationships/image" Target="../media/image12.png"/><Relationship Id="rId12"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image" Target="../media/image14.png"/><Relationship Id="rId5" Type="http://schemas.openxmlformats.org/officeDocument/2006/relationships/image" Target="../media/image10.png"/><Relationship Id="rId15" Type="http://schemas.openxmlformats.org/officeDocument/2006/relationships/image" Target="../media/image18.png"/><Relationship Id="rId10" Type="http://schemas.openxmlformats.org/officeDocument/2006/relationships/hyperlink" Target="https://www.sweetrush.com/" TargetMode="External"/><Relationship Id="rId4" Type="http://schemas.openxmlformats.org/officeDocument/2006/relationships/image" Target="../media/image2.png"/><Relationship Id="rId9" Type="http://schemas.openxmlformats.org/officeDocument/2006/relationships/hyperlink" Target="https://community.articulate.com/" TargetMode="External"/><Relationship Id="rId1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hyperlink" Target="http://elearningindustry.com/how-to-get-prepared-for-the-elearning-job-interview-questions" TargetMode="External"/><Relationship Id="rId3" Type="http://schemas.openxmlformats.org/officeDocument/2006/relationships/slideLayout" Target="../slideLayouts/slideLayout3.xml"/><Relationship Id="rId7" Type="http://schemas.openxmlformats.org/officeDocument/2006/relationships/hyperlink" Target="http://elearningindustry.com/7-elearning-specialties-rise" TargetMode="External"/><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hyperlink" Target="http://elearningindustry.com/" TargetMode="External"/><Relationship Id="rId11" Type="http://schemas.openxmlformats.org/officeDocument/2006/relationships/hyperlink" Target="http://www.elearners.com/online-education-resources/elearning-academic-journals/" TargetMode="External"/><Relationship Id="rId5" Type="http://schemas.openxmlformats.org/officeDocument/2006/relationships/image" Target="../media/image7.png"/><Relationship Id="rId10" Type="http://schemas.openxmlformats.org/officeDocument/2006/relationships/hyperlink" Target="http://www.elearningguild.com/" TargetMode="External"/><Relationship Id="rId4" Type="http://schemas.openxmlformats.org/officeDocument/2006/relationships/notesSlide" Target="../notesSlides/notesSlide9.xml"/><Relationship Id="rId9" Type="http://schemas.openxmlformats.org/officeDocument/2006/relationships/hyperlink" Target="http://www.learningsolutionsmag.com/articles/1092/new-ebook-62-tips-on-effective-elearning-instructional-design?_ga=1.143563637.1134161332.145411163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Shape 54"/>
          <p:cNvPicPr preferRelativeResize="0"/>
          <p:nvPr/>
        </p:nvPicPr>
        <p:blipFill>
          <a:blip r:embed="rId5">
            <a:alphaModFix/>
          </a:blip>
          <a:stretch>
            <a:fillRect/>
          </a:stretch>
        </p:blipFill>
        <p:spPr>
          <a:xfrm>
            <a:off x="0" y="0"/>
            <a:ext cx="9144000" cy="5143499"/>
          </a:xfrm>
          <a:prstGeom prst="rect">
            <a:avLst/>
          </a:prstGeom>
          <a:noFill/>
          <a:ln>
            <a:noFill/>
          </a:ln>
        </p:spPr>
      </p:pic>
      <p:pic>
        <p:nvPicPr>
          <p:cNvPr id="55" name="Shape 55"/>
          <p:cNvPicPr preferRelativeResize="0"/>
          <p:nvPr/>
        </p:nvPicPr>
        <p:blipFill>
          <a:blip r:embed="rId6">
            <a:alphaModFix/>
          </a:blip>
          <a:stretch>
            <a:fillRect/>
          </a:stretch>
        </p:blipFill>
        <p:spPr>
          <a:xfrm>
            <a:off x="4810925" y="0"/>
            <a:ext cx="4333074" cy="5143500"/>
          </a:xfrm>
          <a:prstGeom prst="rect">
            <a:avLst/>
          </a:prstGeom>
          <a:noFill/>
          <a:ln>
            <a:noFill/>
          </a:ln>
        </p:spPr>
      </p:pic>
      <p:pic>
        <p:nvPicPr>
          <p:cNvPr id="56" name="Shape 56"/>
          <p:cNvPicPr preferRelativeResize="0"/>
          <p:nvPr/>
        </p:nvPicPr>
        <p:blipFill>
          <a:blip r:embed="rId6">
            <a:alphaModFix/>
          </a:blip>
          <a:stretch>
            <a:fillRect/>
          </a:stretch>
        </p:blipFill>
        <p:spPr>
          <a:xfrm>
            <a:off x="0" y="77475"/>
            <a:ext cx="4875600" cy="988024"/>
          </a:xfrm>
          <a:prstGeom prst="rect">
            <a:avLst/>
          </a:prstGeom>
          <a:noFill/>
          <a:ln>
            <a:noFill/>
          </a:ln>
        </p:spPr>
      </p:pic>
      <p:sp>
        <p:nvSpPr>
          <p:cNvPr id="57" name="Shape 57"/>
          <p:cNvSpPr txBox="1"/>
          <p:nvPr/>
        </p:nvSpPr>
        <p:spPr>
          <a:xfrm>
            <a:off x="0" y="192512"/>
            <a:ext cx="4875600" cy="768299"/>
          </a:xfrm>
          <a:prstGeom prst="rect">
            <a:avLst/>
          </a:prstGeom>
          <a:noFill/>
          <a:ln>
            <a:noFill/>
          </a:ln>
        </p:spPr>
        <p:txBody>
          <a:bodyPr lIns="91425" tIns="91425" rIns="91425" bIns="91425" anchor="ctr" anchorCtr="0">
            <a:noAutofit/>
          </a:bodyPr>
          <a:lstStyle/>
          <a:p>
            <a:pPr lvl="0" algn="ctr">
              <a:spcBef>
                <a:spcPts val="0"/>
              </a:spcBef>
              <a:buNone/>
            </a:pPr>
            <a:r>
              <a:rPr lang="en" sz="1800">
                <a:solidFill>
                  <a:srgbClr val="FFFFFF"/>
                </a:solidFill>
              </a:rPr>
              <a:t>Not familiar with e-Learning? Let the experts at SweetRush tell you all about it!</a:t>
            </a:r>
          </a:p>
        </p:txBody>
      </p:sp>
      <p:sp>
        <p:nvSpPr>
          <p:cNvPr id="58" name="Shape 58"/>
          <p:cNvSpPr txBox="1"/>
          <p:nvPr/>
        </p:nvSpPr>
        <p:spPr>
          <a:xfrm>
            <a:off x="4913201" y="962787"/>
            <a:ext cx="4126499" cy="3842099"/>
          </a:xfrm>
          <a:prstGeom prst="rect">
            <a:avLst/>
          </a:prstGeom>
          <a:noFill/>
          <a:ln>
            <a:noFill/>
          </a:ln>
        </p:spPr>
        <p:txBody>
          <a:bodyPr lIns="91425" tIns="91425" rIns="91425" bIns="91425" anchor="t" anchorCtr="0">
            <a:noAutofit/>
          </a:bodyPr>
          <a:lstStyle/>
          <a:p>
            <a:pPr marL="457200" lvl="0" indent="-311150" rtl="0">
              <a:lnSpc>
                <a:spcPct val="115000"/>
              </a:lnSpc>
              <a:spcBef>
                <a:spcPts val="0"/>
              </a:spcBef>
              <a:spcAft>
                <a:spcPts val="1600"/>
              </a:spcAft>
              <a:buClr>
                <a:srgbClr val="FFFFFF"/>
              </a:buClr>
              <a:buSzPct val="100000"/>
            </a:pPr>
            <a:r>
              <a:rPr lang="en" sz="1300" dirty="0">
                <a:solidFill>
                  <a:srgbClr val="FFFFFF"/>
                </a:solidFill>
              </a:rPr>
              <a:t>In 2015, the worldwide market for self-paced eLearning is estimated to be $49.5 Billion. Forbes estimates $107 Billion for 2015.</a:t>
            </a:r>
          </a:p>
          <a:p>
            <a:pPr marL="457200" lvl="0" indent="-311150" rtl="0">
              <a:lnSpc>
                <a:spcPct val="115000"/>
              </a:lnSpc>
              <a:spcBef>
                <a:spcPts val="0"/>
              </a:spcBef>
              <a:spcAft>
                <a:spcPts val="1600"/>
              </a:spcAft>
              <a:buClr>
                <a:srgbClr val="FFFFFF"/>
              </a:buClr>
              <a:buSzPct val="100000"/>
            </a:pPr>
            <a:r>
              <a:rPr lang="en" sz="1300" dirty="0">
                <a:solidFill>
                  <a:srgbClr val="FFFFFF"/>
                </a:solidFill>
              </a:rPr>
              <a:t>eLearning is used in 120 countries</a:t>
            </a:r>
          </a:p>
          <a:p>
            <a:pPr marL="457200" lvl="0" indent="-311150" rtl="0">
              <a:lnSpc>
                <a:spcPct val="115000"/>
              </a:lnSpc>
              <a:spcBef>
                <a:spcPts val="0"/>
              </a:spcBef>
              <a:spcAft>
                <a:spcPts val="1600"/>
              </a:spcAft>
              <a:buClr>
                <a:srgbClr val="FFFFFF"/>
              </a:buClr>
              <a:buSzPct val="100000"/>
            </a:pPr>
            <a:r>
              <a:rPr lang="en" sz="1300" dirty="0">
                <a:solidFill>
                  <a:srgbClr val="FFFFFF"/>
                </a:solidFill>
              </a:rPr>
              <a:t>Top users are the United States and then China</a:t>
            </a:r>
          </a:p>
          <a:p>
            <a:pPr marL="457200" lvl="0" indent="-311150" rtl="0">
              <a:lnSpc>
                <a:spcPct val="115000"/>
              </a:lnSpc>
              <a:spcBef>
                <a:spcPts val="0"/>
              </a:spcBef>
              <a:spcAft>
                <a:spcPts val="1600"/>
              </a:spcAft>
              <a:buClr>
                <a:srgbClr val="FFFFFF"/>
              </a:buClr>
              <a:buSzPct val="100000"/>
            </a:pPr>
            <a:r>
              <a:rPr lang="en" sz="1300" dirty="0">
                <a:solidFill>
                  <a:srgbClr val="FFFFFF"/>
                </a:solidFill>
              </a:rPr>
              <a:t>“The top ten countries with the highest eLearning </a:t>
            </a:r>
            <a:r>
              <a:rPr lang="en" sz="1300" i="1" dirty="0">
                <a:solidFill>
                  <a:srgbClr val="FFFFFF"/>
                </a:solidFill>
              </a:rPr>
              <a:t>growth rates</a:t>
            </a:r>
            <a:r>
              <a:rPr lang="en" sz="1300" dirty="0">
                <a:solidFill>
                  <a:srgbClr val="FFFFFF"/>
                </a:solidFill>
              </a:rPr>
              <a:t> in the world are Laos, Thailand, Uganda, Cambodia, Ghana, Rwanda, Mongolia, Myanmar, Senegal, Nepal.</a:t>
            </a:r>
          </a:p>
          <a:p>
            <a:pPr marL="457200" lvl="0" indent="-311150" rtl="0">
              <a:lnSpc>
                <a:spcPct val="115000"/>
              </a:lnSpc>
              <a:spcBef>
                <a:spcPts val="0"/>
              </a:spcBef>
              <a:spcAft>
                <a:spcPts val="1600"/>
              </a:spcAft>
              <a:buClr>
                <a:srgbClr val="FFFFFF"/>
              </a:buClr>
              <a:buSzPct val="100000"/>
            </a:pPr>
            <a:r>
              <a:rPr lang="en" sz="1300" dirty="0">
                <a:solidFill>
                  <a:srgbClr val="FFFFFF"/>
                </a:solidFill>
              </a:rPr>
              <a:t>Major drivers of growth: creation and large scale use of MOOCs (Massive Open Online Courses), self-paced eLearning, e-Tutors for the K-12 age group.</a:t>
            </a:r>
          </a:p>
          <a:p>
            <a:pPr lvl="0" rtl="0">
              <a:lnSpc>
                <a:spcPct val="115000"/>
              </a:lnSpc>
              <a:spcBef>
                <a:spcPts val="0"/>
              </a:spcBef>
              <a:spcAft>
                <a:spcPts val="1600"/>
              </a:spcAft>
              <a:buClr>
                <a:schemeClr val="dk1"/>
              </a:buClr>
              <a:buFont typeface="Arial"/>
              <a:buNone/>
            </a:pPr>
            <a:endParaRPr sz="1300" dirty="0">
              <a:solidFill>
                <a:srgbClr val="45818E"/>
              </a:solidFill>
            </a:endParaRPr>
          </a:p>
        </p:txBody>
      </p:sp>
      <p:sp>
        <p:nvSpPr>
          <p:cNvPr id="59" name="Shape 59"/>
          <p:cNvSpPr txBox="1"/>
          <p:nvPr/>
        </p:nvSpPr>
        <p:spPr>
          <a:xfrm>
            <a:off x="4920700" y="174350"/>
            <a:ext cx="4126499" cy="846000"/>
          </a:xfrm>
          <a:prstGeom prst="rect">
            <a:avLst/>
          </a:prstGeom>
          <a:noFill/>
          <a:ln>
            <a:noFill/>
          </a:ln>
        </p:spPr>
        <p:txBody>
          <a:bodyPr lIns="91425" tIns="91425" rIns="91425" bIns="91425" anchor="ctr" anchorCtr="0">
            <a:noAutofit/>
          </a:bodyPr>
          <a:lstStyle/>
          <a:p>
            <a:pPr lvl="0" algn="ctr">
              <a:spcBef>
                <a:spcPts val="0"/>
              </a:spcBef>
              <a:buNone/>
            </a:pPr>
            <a:r>
              <a:rPr lang="en" sz="4800">
                <a:solidFill>
                  <a:srgbClr val="FFFFFF"/>
                </a:solidFill>
              </a:rPr>
              <a:t>E-Learning</a:t>
            </a:r>
          </a:p>
        </p:txBody>
      </p:sp>
      <p:pic>
        <p:nvPicPr>
          <p:cNvPr id="2" name="Intro Vid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90282" y="1180536"/>
            <a:ext cx="4504468" cy="3002978"/>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51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3" name="Slide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00252" y="4225533"/>
            <a:ext cx="609600" cy="609600"/>
          </a:xfrm>
          <a:prstGeom prst="rect">
            <a:avLst/>
          </a:prstGeom>
        </p:spPr>
      </p:pic>
      <p:pic>
        <p:nvPicPr>
          <p:cNvPr id="192" name="Shape 192"/>
          <p:cNvPicPr preferRelativeResize="0"/>
          <p:nvPr/>
        </p:nvPicPr>
        <p:blipFill>
          <a:blip r:embed="rId6">
            <a:alphaModFix/>
          </a:blip>
          <a:stretch>
            <a:fillRect/>
          </a:stretch>
        </p:blipFill>
        <p:spPr>
          <a:xfrm>
            <a:off x="0" y="12637"/>
            <a:ext cx="1298249" cy="5206875"/>
          </a:xfrm>
          <a:prstGeom prst="rect">
            <a:avLst/>
          </a:prstGeom>
          <a:noFill/>
          <a:ln>
            <a:noFill/>
          </a:ln>
        </p:spPr>
      </p:pic>
      <p:pic>
        <p:nvPicPr>
          <p:cNvPr id="193" name="Shape 193"/>
          <p:cNvPicPr preferRelativeResize="0"/>
          <p:nvPr/>
        </p:nvPicPr>
        <p:blipFill>
          <a:blip r:embed="rId7">
            <a:alphaModFix/>
          </a:blip>
          <a:stretch>
            <a:fillRect/>
          </a:stretch>
        </p:blipFill>
        <p:spPr>
          <a:xfrm>
            <a:off x="963150" y="0"/>
            <a:ext cx="8180851" cy="5143500"/>
          </a:xfrm>
          <a:prstGeom prst="rect">
            <a:avLst/>
          </a:prstGeom>
          <a:noFill/>
          <a:ln>
            <a:noFill/>
          </a:ln>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522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2" name="Slide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10893" y="4089853"/>
            <a:ext cx="609600" cy="609600"/>
          </a:xfrm>
          <a:prstGeom prst="rect">
            <a:avLst/>
          </a:prstGeom>
        </p:spPr>
      </p:pic>
      <p:pic>
        <p:nvPicPr>
          <p:cNvPr id="198" name="Shape 198"/>
          <p:cNvPicPr preferRelativeResize="0"/>
          <p:nvPr/>
        </p:nvPicPr>
        <p:blipFill>
          <a:blip r:embed="rId6">
            <a:alphaModFix/>
          </a:blip>
          <a:stretch>
            <a:fillRect/>
          </a:stretch>
        </p:blipFill>
        <p:spPr>
          <a:xfrm>
            <a:off x="0" y="12637"/>
            <a:ext cx="1298249" cy="5206875"/>
          </a:xfrm>
          <a:prstGeom prst="rect">
            <a:avLst/>
          </a:prstGeom>
          <a:noFill/>
          <a:ln>
            <a:noFill/>
          </a:ln>
        </p:spPr>
      </p:pic>
      <p:pic>
        <p:nvPicPr>
          <p:cNvPr id="199" name="Shape 199"/>
          <p:cNvPicPr preferRelativeResize="0"/>
          <p:nvPr/>
        </p:nvPicPr>
        <p:blipFill>
          <a:blip r:embed="rId7">
            <a:alphaModFix/>
          </a:blip>
          <a:stretch>
            <a:fillRect/>
          </a:stretch>
        </p:blipFill>
        <p:spPr>
          <a:xfrm>
            <a:off x="1076825" y="0"/>
            <a:ext cx="8013649" cy="5143500"/>
          </a:xfrm>
          <a:prstGeom prst="rect">
            <a:avLst/>
          </a:prstGeom>
          <a:noFill/>
          <a:ln>
            <a:noFill/>
          </a:ln>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1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Shape 204"/>
          <p:cNvPicPr preferRelativeResize="0"/>
          <p:nvPr/>
        </p:nvPicPr>
        <p:blipFill>
          <a:blip r:embed="rId3">
            <a:alphaModFix/>
          </a:blip>
          <a:stretch>
            <a:fillRect/>
          </a:stretch>
        </p:blipFill>
        <p:spPr>
          <a:xfrm>
            <a:off x="0" y="42575"/>
            <a:ext cx="9144000" cy="5278274"/>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p:nvPr/>
        </p:nvSpPr>
        <p:spPr>
          <a:xfrm>
            <a:off x="-2314" y="-2314"/>
            <a:ext cx="9144000" cy="5143499"/>
          </a:xfrm>
          <a:prstGeom prst="rect">
            <a:avLst/>
          </a:prstGeom>
          <a:solidFill>
            <a:srgbClr val="2F2E33"/>
          </a:solidFill>
          <a:ln w="9525" cap="flat" cmpd="sng">
            <a:no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10" name="Shape 210"/>
          <p:cNvPicPr preferRelativeResize="0"/>
          <p:nvPr/>
        </p:nvPicPr>
        <p:blipFill>
          <a:blip r:embed="rId3">
            <a:alphaModFix/>
          </a:blip>
          <a:stretch>
            <a:fillRect/>
          </a:stretch>
        </p:blipFill>
        <p:spPr>
          <a:xfrm>
            <a:off x="5617029" y="0"/>
            <a:ext cx="3990249" cy="5143499"/>
          </a:xfrm>
          <a:prstGeom prst="rect">
            <a:avLst/>
          </a:prstGeom>
          <a:noFill/>
          <a:ln>
            <a:noFill/>
          </a:ln>
        </p:spPr>
      </p:pic>
      <p:sp>
        <p:nvSpPr>
          <p:cNvPr id="211" name="Shape 211"/>
          <p:cNvSpPr txBox="1">
            <a:spLocks noGrp="1"/>
          </p:cNvSpPr>
          <p:nvPr>
            <p:ph type="body" idx="1"/>
          </p:nvPr>
        </p:nvSpPr>
        <p:spPr>
          <a:xfrm>
            <a:off x="6075" y="528400"/>
            <a:ext cx="6421799" cy="4544100"/>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sz="900" dirty="0">
                <a:solidFill>
                  <a:srgbClr val="B7B7B7"/>
                </a:solidFill>
              </a:rPr>
              <a:t>7 eLearning Specialties That Are On The Rise. (n.d.). </a:t>
            </a:r>
            <a:r>
              <a:rPr lang="en" sz="900" i="1" dirty="0">
                <a:solidFill>
                  <a:srgbClr val="B7B7B7"/>
                </a:solidFill>
              </a:rPr>
              <a:t>eLearning Industry</a:t>
            </a:r>
            <a:r>
              <a:rPr lang="en" sz="900" dirty="0">
                <a:solidFill>
                  <a:srgbClr val="B7B7B7"/>
                </a:solidFill>
              </a:rPr>
              <a:t>. [Blog Post]. Retrieved from</a:t>
            </a:r>
            <a:r>
              <a:rPr lang="en" sz="900" dirty="0">
                <a:solidFill>
                  <a:srgbClr val="B7B7B7"/>
                </a:solidFill>
                <a:hlinkClick r:id="rId4"/>
              </a:rPr>
              <a:t> </a:t>
            </a:r>
            <a:r>
              <a:rPr lang="en" sz="900" u="sng" dirty="0">
                <a:solidFill>
                  <a:srgbClr val="B7B7B7"/>
                </a:solidFill>
                <a:hlinkClick r:id="rId4"/>
              </a:rPr>
              <a:t>http://elearningindustry.com/7-elearning-specialties-rise</a:t>
            </a:r>
          </a:p>
          <a:p>
            <a:pPr lvl="0" rtl="0">
              <a:lnSpc>
                <a:spcPct val="100000"/>
              </a:lnSpc>
              <a:spcBef>
                <a:spcPts val="0"/>
              </a:spcBef>
              <a:spcAft>
                <a:spcPts val="0"/>
              </a:spcAft>
              <a:buNone/>
            </a:pPr>
            <a:endParaRPr sz="900" u="sng" dirty="0">
              <a:solidFill>
                <a:srgbClr val="B7B7B7"/>
              </a:solidFill>
              <a:hlinkClick r:id="rId4"/>
            </a:endParaRPr>
          </a:p>
          <a:p>
            <a:pPr lvl="0" rtl="0">
              <a:lnSpc>
                <a:spcPct val="100000"/>
              </a:lnSpc>
              <a:spcBef>
                <a:spcPts val="0"/>
              </a:spcBef>
              <a:spcAft>
                <a:spcPts val="0"/>
              </a:spcAft>
              <a:buNone/>
            </a:pPr>
            <a:r>
              <a:rPr lang="en" sz="900" dirty="0">
                <a:solidFill>
                  <a:srgbClr val="B7B7B7"/>
                </a:solidFill>
              </a:rPr>
              <a:t>AYSO - Torrance, CA (n.d.) </a:t>
            </a:r>
            <a:r>
              <a:rPr lang="en" sz="900" i="1" dirty="0">
                <a:solidFill>
                  <a:srgbClr val="B7B7B7"/>
                </a:solidFill>
              </a:rPr>
              <a:t>Indeed</a:t>
            </a:r>
            <a:r>
              <a:rPr lang="en" sz="900" dirty="0">
                <a:solidFill>
                  <a:srgbClr val="B7B7B7"/>
                </a:solidFill>
              </a:rPr>
              <a:t>. Retrieved from</a:t>
            </a:r>
            <a:r>
              <a:rPr lang="en" sz="900" dirty="0">
                <a:solidFill>
                  <a:srgbClr val="B7B7B7"/>
                </a:solidFill>
                <a:hlinkClick r:id="rId5"/>
              </a:rPr>
              <a:t> </a:t>
            </a:r>
            <a:r>
              <a:rPr lang="en" sz="900" u="sng" dirty="0">
                <a:solidFill>
                  <a:srgbClr val="B7B7B7"/>
                </a:solidFill>
                <a:hlinkClick r:id="rId5"/>
              </a:rPr>
              <a:t>http://www.indeed.com/cmp/AYSO/jobs/Elearning-Developer-71bd4d2934bc0496?q=Instructional+Designer+elearning</a:t>
            </a:r>
          </a:p>
          <a:p>
            <a:pPr lvl="0" rtl="0">
              <a:lnSpc>
                <a:spcPct val="100000"/>
              </a:lnSpc>
              <a:spcBef>
                <a:spcPts val="0"/>
              </a:spcBef>
              <a:spcAft>
                <a:spcPts val="0"/>
              </a:spcAft>
              <a:buNone/>
            </a:pPr>
            <a:endParaRPr sz="900" u="sng" dirty="0">
              <a:solidFill>
                <a:srgbClr val="B7B7B7"/>
              </a:solidFill>
              <a:hlinkClick r:id="rId5"/>
            </a:endParaRPr>
          </a:p>
          <a:p>
            <a:pPr lvl="0" rtl="0">
              <a:lnSpc>
                <a:spcPct val="100000"/>
              </a:lnSpc>
              <a:spcBef>
                <a:spcPts val="0"/>
              </a:spcBef>
              <a:spcAft>
                <a:spcPts val="0"/>
              </a:spcAft>
              <a:buNone/>
            </a:pPr>
            <a:r>
              <a:rPr lang="en" sz="900" dirty="0">
                <a:solidFill>
                  <a:srgbClr val="B7B7B7"/>
                </a:solidFill>
              </a:rPr>
              <a:t>Clarity Consultants (n.d.) </a:t>
            </a:r>
            <a:r>
              <a:rPr lang="en" sz="900" i="1" dirty="0">
                <a:solidFill>
                  <a:srgbClr val="B7B7B7"/>
                </a:solidFill>
              </a:rPr>
              <a:t>Monster</a:t>
            </a:r>
            <a:r>
              <a:rPr lang="en" sz="900" dirty="0">
                <a:solidFill>
                  <a:srgbClr val="B7B7B7"/>
                </a:solidFill>
              </a:rPr>
              <a:t>.Retrieved from</a:t>
            </a:r>
            <a:r>
              <a:rPr lang="en" sz="900" dirty="0">
                <a:solidFill>
                  <a:srgbClr val="B7B7B7"/>
                </a:solidFill>
                <a:hlinkClick r:id="rId6"/>
              </a:rPr>
              <a:t> </a:t>
            </a:r>
            <a:r>
              <a:rPr lang="en" sz="900" u="sng" dirty="0">
                <a:solidFill>
                  <a:srgbClr val="B7B7B7"/>
                </a:solidFill>
                <a:hlinkClick r:id="rId6"/>
              </a:rPr>
              <a:t>http://jobview.monster.com/eLearning-Instructional-Designer-Job-Jacksonville-FL-US-162839383.aspx?mescoid=2500399001001&amp;jobPositio</a:t>
            </a:r>
          </a:p>
          <a:p>
            <a:pPr lvl="0" rtl="0">
              <a:lnSpc>
                <a:spcPct val="100000"/>
              </a:lnSpc>
              <a:spcBef>
                <a:spcPts val="0"/>
              </a:spcBef>
              <a:spcAft>
                <a:spcPts val="0"/>
              </a:spcAft>
              <a:buNone/>
            </a:pPr>
            <a:endParaRPr sz="900" u="sng" dirty="0">
              <a:solidFill>
                <a:srgbClr val="B7B7B7"/>
              </a:solidFill>
              <a:hlinkClick r:id="rId6"/>
            </a:endParaRPr>
          </a:p>
          <a:p>
            <a:pPr lvl="0" rtl="0">
              <a:lnSpc>
                <a:spcPct val="100000"/>
              </a:lnSpc>
              <a:spcBef>
                <a:spcPts val="0"/>
              </a:spcBef>
              <a:spcAft>
                <a:spcPts val="0"/>
              </a:spcAft>
              <a:buNone/>
            </a:pPr>
            <a:r>
              <a:rPr lang="en" sz="900" dirty="0">
                <a:solidFill>
                  <a:srgbClr val="B7B7B7"/>
                </a:solidFill>
              </a:rPr>
              <a:t>How To Get Prepared For The eLearning Job Interview Questions. (n.d.) </a:t>
            </a:r>
            <a:r>
              <a:rPr lang="en" sz="900" i="1" dirty="0">
                <a:solidFill>
                  <a:srgbClr val="B7B7B7"/>
                </a:solidFill>
              </a:rPr>
              <a:t>eLearning Industry</a:t>
            </a:r>
            <a:r>
              <a:rPr lang="en" sz="900" dirty="0">
                <a:solidFill>
                  <a:srgbClr val="B7B7B7"/>
                </a:solidFill>
              </a:rPr>
              <a:t>. [Blog Post]. Retrieved from</a:t>
            </a:r>
            <a:r>
              <a:rPr lang="en" sz="900" dirty="0">
                <a:solidFill>
                  <a:srgbClr val="B7B7B7"/>
                </a:solidFill>
                <a:hlinkClick r:id="rId7"/>
              </a:rPr>
              <a:t> </a:t>
            </a:r>
            <a:r>
              <a:rPr lang="en" sz="900" u="sng" dirty="0">
                <a:solidFill>
                  <a:srgbClr val="B7B7B7"/>
                </a:solidFill>
                <a:hlinkClick r:id="rId7"/>
              </a:rPr>
              <a:t>http://elearningindustry.com/how-to-get-prepared-for-the-elearning-job-interview-questions</a:t>
            </a:r>
          </a:p>
          <a:p>
            <a:pPr lvl="0" rtl="0">
              <a:lnSpc>
                <a:spcPct val="100000"/>
              </a:lnSpc>
              <a:spcBef>
                <a:spcPts val="0"/>
              </a:spcBef>
              <a:spcAft>
                <a:spcPts val="0"/>
              </a:spcAft>
              <a:buNone/>
            </a:pPr>
            <a:endParaRPr sz="900" u="sng" dirty="0">
              <a:solidFill>
                <a:srgbClr val="B7B7B7"/>
              </a:solidFill>
              <a:hlinkClick r:id="rId7"/>
            </a:endParaRPr>
          </a:p>
          <a:p>
            <a:pPr lvl="0" rtl="0">
              <a:lnSpc>
                <a:spcPct val="100000"/>
              </a:lnSpc>
              <a:spcBef>
                <a:spcPts val="0"/>
              </a:spcBef>
              <a:spcAft>
                <a:spcPts val="0"/>
              </a:spcAft>
              <a:buNone/>
            </a:pPr>
            <a:r>
              <a:rPr lang="en" sz="900" dirty="0">
                <a:solidFill>
                  <a:srgbClr val="B7B7B7"/>
                </a:solidFill>
              </a:rPr>
              <a:t>Instructional Designer (2016, January 27). </a:t>
            </a:r>
            <a:r>
              <a:rPr lang="en" sz="900" i="1" dirty="0">
                <a:solidFill>
                  <a:srgbClr val="B7B7B7"/>
                </a:solidFill>
              </a:rPr>
              <a:t>Penn State University</a:t>
            </a:r>
            <a:r>
              <a:rPr lang="en" sz="900" dirty="0">
                <a:solidFill>
                  <a:srgbClr val="B7B7B7"/>
                </a:solidFill>
              </a:rPr>
              <a:t>. Retrieved from</a:t>
            </a:r>
            <a:r>
              <a:rPr lang="en" sz="900" dirty="0">
                <a:solidFill>
                  <a:srgbClr val="B7B7B7"/>
                </a:solidFill>
                <a:hlinkClick r:id="rId8"/>
              </a:rPr>
              <a:t> </a:t>
            </a:r>
            <a:r>
              <a:rPr lang="en" sz="900" u="sng" dirty="0">
                <a:solidFill>
                  <a:srgbClr val="B7B7B7"/>
                </a:solidFill>
                <a:hlinkClick r:id="rId8"/>
              </a:rPr>
              <a:t>https://psu.jobs/job/61703</a:t>
            </a:r>
          </a:p>
          <a:p>
            <a:pPr lvl="0" rtl="0">
              <a:lnSpc>
                <a:spcPct val="100000"/>
              </a:lnSpc>
              <a:spcBef>
                <a:spcPts val="0"/>
              </a:spcBef>
              <a:spcAft>
                <a:spcPts val="0"/>
              </a:spcAft>
              <a:buNone/>
            </a:pPr>
            <a:endParaRPr sz="900" u="sng" dirty="0">
              <a:solidFill>
                <a:srgbClr val="B7B7B7"/>
              </a:solidFill>
              <a:hlinkClick r:id="rId8"/>
            </a:endParaRPr>
          </a:p>
          <a:p>
            <a:pPr lvl="0" rtl="0">
              <a:lnSpc>
                <a:spcPct val="100000"/>
              </a:lnSpc>
              <a:spcBef>
                <a:spcPts val="0"/>
              </a:spcBef>
              <a:spcAft>
                <a:spcPts val="0"/>
              </a:spcAft>
              <a:buNone/>
            </a:pPr>
            <a:r>
              <a:rPr lang="en" sz="900" dirty="0">
                <a:solidFill>
                  <a:srgbClr val="B7B7B7"/>
                </a:solidFill>
              </a:rPr>
              <a:t>International eLearning Market Research. (n.d.) </a:t>
            </a:r>
            <a:r>
              <a:rPr lang="en" sz="900" i="1" dirty="0">
                <a:solidFill>
                  <a:srgbClr val="B7B7B7"/>
                </a:solidFill>
              </a:rPr>
              <a:t>Ambient Insight Research</a:t>
            </a:r>
            <a:r>
              <a:rPr lang="en" sz="900" dirty="0">
                <a:solidFill>
                  <a:srgbClr val="B7B7B7"/>
                </a:solidFill>
              </a:rPr>
              <a:t>. Retrieved from</a:t>
            </a:r>
            <a:r>
              <a:rPr lang="en" sz="900" dirty="0">
                <a:solidFill>
                  <a:srgbClr val="B7B7B7"/>
                </a:solidFill>
                <a:hlinkClick r:id="rId9"/>
              </a:rPr>
              <a:t> </a:t>
            </a:r>
            <a:r>
              <a:rPr lang="en" sz="900" u="sng" dirty="0">
                <a:solidFill>
                  <a:srgbClr val="B7B7B7"/>
                </a:solidFill>
                <a:hlinkClick r:id="rId9"/>
              </a:rPr>
              <a:t>http://www.ambientinsight.com/Reports/eLearning.aspx</a:t>
            </a:r>
          </a:p>
          <a:p>
            <a:pPr lvl="0" rtl="0">
              <a:lnSpc>
                <a:spcPct val="100000"/>
              </a:lnSpc>
              <a:spcBef>
                <a:spcPts val="0"/>
              </a:spcBef>
              <a:spcAft>
                <a:spcPts val="0"/>
              </a:spcAft>
              <a:buNone/>
            </a:pPr>
            <a:endParaRPr sz="900" u="sng" dirty="0">
              <a:solidFill>
                <a:srgbClr val="B7B7B7"/>
              </a:solidFill>
              <a:hlinkClick r:id="rId9"/>
            </a:endParaRPr>
          </a:p>
          <a:p>
            <a:pPr lvl="0" rtl="0">
              <a:lnSpc>
                <a:spcPct val="100000"/>
              </a:lnSpc>
              <a:spcBef>
                <a:spcPts val="0"/>
              </a:spcBef>
              <a:spcAft>
                <a:spcPts val="0"/>
              </a:spcAft>
              <a:buNone/>
            </a:pPr>
            <a:r>
              <a:rPr lang="en" sz="900" dirty="0">
                <a:solidFill>
                  <a:srgbClr val="B7B7B7"/>
                </a:solidFill>
              </a:rPr>
              <a:t>Learning Solutions Magazine (n.d.). Retrieved from</a:t>
            </a:r>
            <a:r>
              <a:rPr lang="en" sz="900" dirty="0">
                <a:solidFill>
                  <a:srgbClr val="B7B7B7"/>
                </a:solidFill>
                <a:hlinkClick r:id="rId10"/>
              </a:rPr>
              <a:t> </a:t>
            </a:r>
            <a:r>
              <a:rPr lang="en" sz="900" u="sng" dirty="0">
                <a:solidFill>
                  <a:srgbClr val="B7B7B7"/>
                </a:solidFill>
                <a:hlinkClick r:id="rId10"/>
              </a:rPr>
              <a:t>http://www.learningsolutionsmag.com/articles/1092/new-ebook-62-tips-on-effective-elearning-instructional-design?_ga=1.143563637.1134161332.1454111632</a:t>
            </a:r>
          </a:p>
          <a:p>
            <a:pPr lvl="0" rtl="0">
              <a:lnSpc>
                <a:spcPct val="100000"/>
              </a:lnSpc>
              <a:spcBef>
                <a:spcPts val="0"/>
              </a:spcBef>
              <a:spcAft>
                <a:spcPts val="0"/>
              </a:spcAft>
              <a:buNone/>
            </a:pPr>
            <a:endParaRPr sz="900" u="sng" dirty="0">
              <a:solidFill>
                <a:srgbClr val="B7B7B7"/>
              </a:solidFill>
              <a:hlinkClick r:id="rId10"/>
            </a:endParaRPr>
          </a:p>
          <a:p>
            <a:pPr lvl="0" rtl="0">
              <a:lnSpc>
                <a:spcPct val="100000"/>
              </a:lnSpc>
              <a:spcBef>
                <a:spcPts val="0"/>
              </a:spcBef>
              <a:spcAft>
                <a:spcPts val="0"/>
              </a:spcAft>
              <a:buNone/>
            </a:pPr>
            <a:r>
              <a:rPr lang="en" sz="900" dirty="0">
                <a:solidFill>
                  <a:srgbClr val="B7B7B7"/>
                </a:solidFill>
              </a:rPr>
              <a:t>McCarthy, J.P. (2015, November 18). Three Sectors Driving the Multi-Billion e-Learning Phenomenon. </a:t>
            </a:r>
            <a:r>
              <a:rPr lang="en" sz="900" i="1" dirty="0">
                <a:solidFill>
                  <a:srgbClr val="B7B7B7"/>
                </a:solidFill>
              </a:rPr>
              <a:t>Taxamo</a:t>
            </a:r>
            <a:r>
              <a:rPr lang="en" sz="900" dirty="0">
                <a:solidFill>
                  <a:srgbClr val="B7B7B7"/>
                </a:solidFill>
              </a:rPr>
              <a:t>. [Blog Post] Retrieved from</a:t>
            </a:r>
            <a:r>
              <a:rPr lang="en" sz="900" dirty="0">
                <a:solidFill>
                  <a:srgbClr val="B7B7B7"/>
                </a:solidFill>
                <a:hlinkClick r:id="rId11"/>
              </a:rPr>
              <a:t> </a:t>
            </a:r>
            <a:r>
              <a:rPr lang="en" sz="900" u="sng" dirty="0">
                <a:solidFill>
                  <a:srgbClr val="B7B7B7"/>
                </a:solidFill>
                <a:hlinkClick r:id="rId11"/>
              </a:rPr>
              <a:t>https://www.taxamo.com/three-sectors-driving-the-multi-billion-elearning-phenomenon/</a:t>
            </a:r>
          </a:p>
          <a:p>
            <a:pPr lvl="0" rtl="0">
              <a:lnSpc>
                <a:spcPct val="100000"/>
              </a:lnSpc>
              <a:spcBef>
                <a:spcPts val="0"/>
              </a:spcBef>
              <a:spcAft>
                <a:spcPts val="0"/>
              </a:spcAft>
              <a:buNone/>
            </a:pPr>
            <a:endParaRPr sz="900" u="sng" dirty="0">
              <a:solidFill>
                <a:srgbClr val="B7B7B7"/>
              </a:solidFill>
              <a:hlinkClick r:id="rId11"/>
            </a:endParaRPr>
          </a:p>
          <a:p>
            <a:pPr lvl="0" rtl="0">
              <a:lnSpc>
                <a:spcPct val="100000"/>
              </a:lnSpc>
              <a:spcBef>
                <a:spcPts val="0"/>
              </a:spcBef>
              <a:spcAft>
                <a:spcPts val="0"/>
              </a:spcAft>
              <a:buNone/>
            </a:pPr>
            <a:r>
              <a:rPr lang="en" sz="900" dirty="0">
                <a:solidFill>
                  <a:srgbClr val="B7B7B7"/>
                </a:solidFill>
              </a:rPr>
              <a:t>Moodle vs BlackBoard – That is the Question (2015, August 27). </a:t>
            </a:r>
            <a:r>
              <a:rPr lang="en" sz="900" i="1" dirty="0">
                <a:solidFill>
                  <a:srgbClr val="B7B7B7"/>
                </a:solidFill>
              </a:rPr>
              <a:t>iSpring</a:t>
            </a:r>
            <a:r>
              <a:rPr lang="en" sz="900" dirty="0">
                <a:solidFill>
                  <a:srgbClr val="B7B7B7"/>
                </a:solidFill>
              </a:rPr>
              <a:t>. [Blog Post]. Retrieved from</a:t>
            </a:r>
            <a:r>
              <a:rPr lang="en" sz="900" dirty="0">
                <a:solidFill>
                  <a:srgbClr val="B7B7B7"/>
                </a:solidFill>
                <a:hlinkClick r:id="rId12"/>
              </a:rPr>
              <a:t> </a:t>
            </a:r>
            <a:r>
              <a:rPr lang="en" sz="900" u="sng" dirty="0">
                <a:solidFill>
                  <a:srgbClr val="B7B7B7"/>
                </a:solidFill>
                <a:hlinkClick r:id="rId12"/>
              </a:rPr>
              <a:t>http://www.ispringsolutions.com/blog/moodle-vs-blackboard/</a:t>
            </a:r>
          </a:p>
          <a:p>
            <a:pPr lvl="0" rtl="0">
              <a:lnSpc>
                <a:spcPct val="100000"/>
              </a:lnSpc>
              <a:spcBef>
                <a:spcPts val="0"/>
              </a:spcBef>
              <a:spcAft>
                <a:spcPts val="0"/>
              </a:spcAft>
              <a:buNone/>
            </a:pPr>
            <a:endParaRPr sz="900" u="sng" dirty="0">
              <a:solidFill>
                <a:srgbClr val="B7B7B7"/>
              </a:solidFill>
              <a:hlinkClick r:id="rId12"/>
            </a:endParaRPr>
          </a:p>
          <a:p>
            <a:pPr lvl="0" rtl="0">
              <a:lnSpc>
                <a:spcPct val="100000"/>
              </a:lnSpc>
              <a:spcBef>
                <a:spcPts val="0"/>
              </a:spcBef>
              <a:spcAft>
                <a:spcPts val="0"/>
              </a:spcAft>
              <a:buNone/>
            </a:pPr>
            <a:r>
              <a:rPr lang="en" sz="900" dirty="0">
                <a:solidFill>
                  <a:srgbClr val="B7B7B7"/>
                </a:solidFill>
              </a:rPr>
              <a:t>Thompson, L.T. &amp; MacDonald. J.C. (2005) Community building, emergent design and expecting the unexpected: Creating a quality eLearning experience.</a:t>
            </a:r>
            <a:r>
              <a:rPr lang="en" sz="900" i="1" dirty="0">
                <a:solidFill>
                  <a:srgbClr val="B7B7B7"/>
                </a:solidFill>
              </a:rPr>
              <a:t>The Internet and Higher Education. 8(3).</a:t>
            </a:r>
            <a:r>
              <a:rPr lang="en" sz="900" dirty="0">
                <a:solidFill>
                  <a:srgbClr val="B7B7B7"/>
                </a:solidFill>
              </a:rPr>
              <a:t> pp 233-249. Retrieved from</a:t>
            </a:r>
            <a:r>
              <a:rPr lang="en" sz="900" dirty="0">
                <a:solidFill>
                  <a:srgbClr val="B7B7B7"/>
                </a:solidFill>
                <a:hlinkClick r:id="rId13"/>
              </a:rPr>
              <a:t> </a:t>
            </a:r>
            <a:r>
              <a:rPr lang="en" sz="900" u="sng" dirty="0">
                <a:solidFill>
                  <a:srgbClr val="B7B7B7"/>
                </a:solidFill>
                <a:hlinkClick r:id="rId13"/>
              </a:rPr>
              <a:t>http://www.sciencedirect.com/science/article/pii/S1096751605000369</a:t>
            </a:r>
          </a:p>
          <a:p>
            <a:pPr lvl="0" rtl="0">
              <a:lnSpc>
                <a:spcPct val="100000"/>
              </a:lnSpc>
              <a:spcBef>
                <a:spcPts val="0"/>
              </a:spcBef>
              <a:spcAft>
                <a:spcPts val="0"/>
              </a:spcAft>
              <a:buNone/>
            </a:pPr>
            <a:r>
              <a:rPr lang="en" sz="900" dirty="0">
                <a:solidFill>
                  <a:srgbClr val="B7B7B7"/>
                </a:solidFill>
              </a:rPr>
              <a:t> </a:t>
            </a:r>
          </a:p>
          <a:p>
            <a:pPr lvl="0" rtl="0">
              <a:lnSpc>
                <a:spcPct val="100000"/>
              </a:lnSpc>
              <a:spcBef>
                <a:spcPts val="0"/>
              </a:spcBef>
              <a:spcAft>
                <a:spcPts val="0"/>
              </a:spcAft>
              <a:buClr>
                <a:schemeClr val="dk1"/>
              </a:buClr>
              <a:buSzPct val="122222"/>
              <a:buFont typeface="Arial"/>
              <a:buNone/>
            </a:pPr>
            <a:endParaRPr sz="900" dirty="0">
              <a:solidFill>
                <a:srgbClr val="B7B7B7"/>
              </a:solidFill>
              <a:latin typeface="Times New Roman"/>
              <a:ea typeface="Times New Roman"/>
              <a:cs typeface="Times New Roman"/>
              <a:sym typeface="Times New Roman"/>
            </a:endParaRPr>
          </a:p>
          <a:p>
            <a:pPr lvl="0" rtl="0">
              <a:lnSpc>
                <a:spcPct val="100000"/>
              </a:lnSpc>
              <a:spcBef>
                <a:spcPts val="0"/>
              </a:spcBef>
              <a:buNone/>
            </a:pPr>
            <a:endParaRPr sz="900" dirty="0">
              <a:solidFill>
                <a:srgbClr val="B7B7B7"/>
              </a:solidFill>
              <a:latin typeface="Times New Roman"/>
              <a:ea typeface="Times New Roman"/>
              <a:cs typeface="Times New Roman"/>
              <a:sym typeface="Times New Roman"/>
            </a:endParaRPr>
          </a:p>
          <a:p>
            <a:pPr lvl="0">
              <a:lnSpc>
                <a:spcPct val="100000"/>
              </a:lnSpc>
              <a:spcBef>
                <a:spcPts val="0"/>
              </a:spcBef>
              <a:buNone/>
            </a:pPr>
            <a:endParaRPr sz="900" dirty="0">
              <a:solidFill>
                <a:srgbClr val="B7B7B7"/>
              </a:solidFill>
              <a:latin typeface="Times New Roman"/>
              <a:ea typeface="Times New Roman"/>
              <a:cs typeface="Times New Roman"/>
              <a:sym typeface="Times New Roman"/>
            </a:endParaRPr>
          </a:p>
        </p:txBody>
      </p:sp>
      <p:sp>
        <p:nvSpPr>
          <p:cNvPr id="212" name="Shape 212"/>
          <p:cNvSpPr txBox="1">
            <a:spLocks noGrp="1"/>
          </p:cNvSpPr>
          <p:nvPr>
            <p:ph type="title"/>
          </p:nvPr>
        </p:nvSpPr>
        <p:spPr>
          <a:xfrm>
            <a:off x="262050" y="6075"/>
            <a:ext cx="8520599" cy="572699"/>
          </a:xfrm>
          <a:prstGeom prst="rect">
            <a:avLst/>
          </a:prstGeom>
        </p:spPr>
        <p:txBody>
          <a:bodyPr lIns="91425" tIns="91425" rIns="91425" bIns="91425" anchor="t" anchorCtr="0">
            <a:noAutofit/>
          </a:bodyPr>
          <a:lstStyle/>
          <a:p>
            <a:pPr lvl="0" rtl="0">
              <a:spcBef>
                <a:spcPts val="0"/>
              </a:spcBef>
              <a:buNone/>
            </a:pPr>
            <a:r>
              <a:rPr lang="en" dirty="0">
                <a:solidFill>
                  <a:srgbClr val="FFFFFF"/>
                </a:solidFill>
              </a:rPr>
              <a:t>Resources</a:t>
            </a:r>
          </a:p>
        </p:txBody>
      </p:sp>
    </p:spTree>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8E7CC3"/>
        </a:solidFill>
        <a:effectLst/>
      </p:bgPr>
    </p:bg>
    <p:spTree>
      <p:nvGrpSpPr>
        <p:cNvPr id="1" name="Shape 63"/>
        <p:cNvGrpSpPr/>
        <p:nvPr/>
      </p:nvGrpSpPr>
      <p:grpSpPr>
        <a:xfrm>
          <a:off x="0" y="0"/>
          <a:ext cx="0" cy="0"/>
          <a:chOff x="0" y="0"/>
          <a:chExt cx="0" cy="0"/>
        </a:xfrm>
      </p:grpSpPr>
      <p:pic>
        <p:nvPicPr>
          <p:cNvPr id="64" name="Shape 64"/>
          <p:cNvPicPr preferRelativeResize="0"/>
          <p:nvPr/>
        </p:nvPicPr>
        <p:blipFill>
          <a:blip r:embed="rId3">
            <a:alphaModFix/>
          </a:blip>
          <a:stretch>
            <a:fillRect/>
          </a:stretch>
        </p:blipFill>
        <p:spPr>
          <a:xfrm>
            <a:off x="109950" y="72282"/>
            <a:ext cx="2405900" cy="858724"/>
          </a:xfrm>
          <a:prstGeom prst="rect">
            <a:avLst/>
          </a:prstGeom>
          <a:noFill/>
          <a:ln w="28575" cap="flat" cmpd="sng">
            <a:solidFill>
              <a:srgbClr val="000000"/>
            </a:solidFill>
            <a:prstDash val="solid"/>
            <a:round/>
            <a:headEnd type="none" w="med" len="med"/>
            <a:tailEnd type="none" w="med" len="med"/>
          </a:ln>
        </p:spPr>
      </p:pic>
      <p:sp>
        <p:nvSpPr>
          <p:cNvPr id="65" name="Shape 65"/>
          <p:cNvSpPr txBox="1"/>
          <p:nvPr/>
        </p:nvSpPr>
        <p:spPr>
          <a:xfrm>
            <a:off x="25" y="4910550"/>
            <a:ext cx="9144000" cy="232800"/>
          </a:xfrm>
          <a:prstGeom prst="rect">
            <a:avLst/>
          </a:prstGeom>
          <a:solidFill>
            <a:srgbClr val="674EA7"/>
          </a:solidFill>
          <a:ln>
            <a:noFill/>
          </a:ln>
        </p:spPr>
        <p:txBody>
          <a:bodyPr lIns="91425" tIns="91425" rIns="91425" bIns="91425" anchor="t" anchorCtr="0">
            <a:noAutofit/>
          </a:bodyPr>
          <a:lstStyle/>
          <a:p>
            <a:pPr lvl="0" rtl="0">
              <a:spcBef>
                <a:spcPts val="0"/>
              </a:spcBef>
              <a:buNone/>
            </a:pPr>
            <a:endParaRPr/>
          </a:p>
        </p:txBody>
      </p:sp>
      <p:sp>
        <p:nvSpPr>
          <p:cNvPr id="66" name="Shape 66"/>
          <p:cNvSpPr txBox="1"/>
          <p:nvPr/>
        </p:nvSpPr>
        <p:spPr>
          <a:xfrm>
            <a:off x="2619375" y="49959"/>
            <a:ext cx="3289800" cy="4812986"/>
          </a:xfrm>
          <a:prstGeom prst="rect">
            <a:avLst/>
          </a:prstGeom>
          <a:solidFill>
            <a:srgbClr val="FFFFFF"/>
          </a:solidFill>
          <a:ln w="28575" cap="flat" cmpd="sng">
            <a:solidFill>
              <a:srgbClr val="000000"/>
            </a:solidFill>
            <a:prstDash val="solid"/>
            <a:round/>
            <a:headEnd type="none" w="med" len="med"/>
            <a:tailEnd type="none" w="med" len="med"/>
          </a:ln>
        </p:spPr>
        <p:txBody>
          <a:bodyPr lIns="91425" tIns="91425" rIns="91425" bIns="91425" anchor="t" anchorCtr="0">
            <a:noAutofit/>
          </a:bodyPr>
          <a:lstStyle/>
          <a:p>
            <a:pPr lvl="0" rtl="0">
              <a:lnSpc>
                <a:spcPct val="115000"/>
              </a:lnSpc>
              <a:spcBef>
                <a:spcPts val="0"/>
              </a:spcBef>
              <a:buNone/>
            </a:pPr>
            <a:r>
              <a:rPr lang="en" sz="1350" dirty="0">
                <a:solidFill>
                  <a:srgbClr val="728D2E"/>
                </a:solidFill>
                <a:highlight>
                  <a:srgbClr val="FFFFFF"/>
                </a:highlight>
              </a:rPr>
              <a:t>eLearning Instructional Designer</a:t>
            </a:r>
          </a:p>
          <a:p>
            <a:pPr lvl="0" rtl="0">
              <a:lnSpc>
                <a:spcPct val="115000"/>
              </a:lnSpc>
              <a:spcBef>
                <a:spcPts val="1800"/>
              </a:spcBef>
              <a:spcAft>
                <a:spcPts val="400"/>
              </a:spcAft>
              <a:buNone/>
            </a:pPr>
            <a:r>
              <a:rPr lang="en" sz="1000" b="1" dirty="0">
                <a:solidFill>
                  <a:srgbClr val="6D369A"/>
                </a:solidFill>
                <a:highlight>
                  <a:srgbClr val="FFFFFF"/>
                </a:highlight>
              </a:rPr>
              <a:t>About the Job</a:t>
            </a:r>
          </a:p>
          <a:p>
            <a:pPr lvl="0" rtl="0">
              <a:lnSpc>
                <a:spcPct val="115000"/>
              </a:lnSpc>
              <a:spcBef>
                <a:spcPts val="0"/>
              </a:spcBef>
              <a:buNone/>
            </a:pPr>
            <a:r>
              <a:rPr lang="en" sz="1000" dirty="0">
                <a:solidFill>
                  <a:schemeClr val="dk1"/>
                </a:solidFill>
                <a:highlight>
                  <a:srgbClr val="FFFFFF"/>
                </a:highlight>
              </a:rPr>
              <a:t>We are working closely with our client in identifying an Instructional Designer to analyze, design, develop, implement and evaluate a variety of training and educational programs that support the achievement of business objectives. You will work with business partners to create training content and develop course objectives. Your responsibilities are as follows:</a:t>
            </a:r>
          </a:p>
          <a:p>
            <a:pPr marL="457200" lvl="0" indent="-282575" rtl="0">
              <a:spcBef>
                <a:spcPts val="1000"/>
              </a:spcBef>
              <a:buClr>
                <a:srgbClr val="333333"/>
              </a:buClr>
              <a:buSzPct val="85000"/>
            </a:pPr>
            <a:r>
              <a:rPr lang="en" sz="1000" dirty="0">
                <a:solidFill>
                  <a:srgbClr val="333333"/>
                </a:solidFill>
                <a:highlight>
                  <a:srgbClr val="FFFFFF"/>
                </a:highlight>
              </a:rPr>
              <a:t>Design and create training curriculum, programs and training </a:t>
            </a:r>
            <a:r>
              <a:rPr lang="en" sz="1000" dirty="0" smtClean="0">
                <a:solidFill>
                  <a:srgbClr val="333333"/>
                </a:solidFill>
                <a:highlight>
                  <a:srgbClr val="FFFFFF"/>
                </a:highlight>
              </a:rPr>
              <a:t>collateral</a:t>
            </a:r>
          </a:p>
          <a:p>
            <a:pPr marL="457200" lvl="0" indent="-282575" rtl="0">
              <a:spcBef>
                <a:spcPts val="1000"/>
              </a:spcBef>
              <a:buClr>
                <a:srgbClr val="333333"/>
              </a:buClr>
              <a:buSzPct val="85000"/>
            </a:pPr>
            <a:r>
              <a:rPr lang="en" sz="1000" dirty="0" smtClean="0">
                <a:solidFill>
                  <a:srgbClr val="333333"/>
                </a:solidFill>
                <a:highlight>
                  <a:srgbClr val="FFFFFF"/>
                </a:highlight>
              </a:rPr>
              <a:t>Assess </a:t>
            </a:r>
            <a:r>
              <a:rPr lang="en" sz="1000" dirty="0">
                <a:solidFill>
                  <a:srgbClr val="333333"/>
                </a:solidFill>
                <a:highlight>
                  <a:srgbClr val="FFFFFF"/>
                </a:highlight>
              </a:rPr>
              <a:t>existing and emerging technologies and their use in an instructional environment</a:t>
            </a:r>
          </a:p>
          <a:p>
            <a:pPr marL="457200" lvl="0" indent="-282575" rtl="0">
              <a:spcBef>
                <a:spcPts val="1000"/>
              </a:spcBef>
              <a:buClr>
                <a:srgbClr val="333333"/>
              </a:buClr>
              <a:buSzPct val="85000"/>
            </a:pPr>
            <a:r>
              <a:rPr lang="en" sz="1000" dirty="0">
                <a:solidFill>
                  <a:srgbClr val="333333"/>
                </a:solidFill>
                <a:highlight>
                  <a:srgbClr val="FFFFFF"/>
                </a:highlight>
              </a:rPr>
              <a:t>Design and construct criterion-referenced assessments that address all levels of the Kirkpatrick scale</a:t>
            </a:r>
          </a:p>
          <a:p>
            <a:pPr marL="457200" lvl="0" indent="-282575" rtl="0">
              <a:spcBef>
                <a:spcPts val="1000"/>
              </a:spcBef>
              <a:buClr>
                <a:srgbClr val="333333"/>
              </a:buClr>
              <a:buSzPct val="85000"/>
            </a:pPr>
            <a:r>
              <a:rPr lang="en" sz="1000" dirty="0">
                <a:solidFill>
                  <a:srgbClr val="333333"/>
                </a:solidFill>
                <a:highlight>
                  <a:srgbClr val="FFFFFF"/>
                </a:highlight>
              </a:rPr>
              <a:t>Create audio scripts, accompanying visuals, practice exercises and assessment measurement tools for training programs</a:t>
            </a:r>
          </a:p>
          <a:p>
            <a:pPr marL="457200" lvl="0" indent="-282575" rtl="0">
              <a:spcBef>
                <a:spcPts val="1000"/>
              </a:spcBef>
              <a:buClr>
                <a:srgbClr val="333333"/>
              </a:buClr>
              <a:buSzPct val="85000"/>
            </a:pPr>
            <a:r>
              <a:rPr lang="en" sz="1000" dirty="0">
                <a:solidFill>
                  <a:srgbClr val="333333"/>
                </a:solidFill>
                <a:highlight>
                  <a:srgbClr val="FFFF00"/>
                </a:highlight>
              </a:rPr>
              <a:t>Design and develop eLearning</a:t>
            </a:r>
            <a:r>
              <a:rPr lang="en" sz="1000" dirty="0">
                <a:solidFill>
                  <a:srgbClr val="333333"/>
                </a:solidFill>
                <a:highlight>
                  <a:srgbClr val="FFFFFF"/>
                </a:highlight>
              </a:rPr>
              <a:t> reflecting adult learning theories using Articulate and Captivate</a:t>
            </a:r>
          </a:p>
          <a:p>
            <a:pPr marL="457200" lvl="0" indent="-282575" rtl="0">
              <a:spcBef>
                <a:spcPts val="1000"/>
              </a:spcBef>
              <a:buClr>
                <a:srgbClr val="333333"/>
              </a:buClr>
              <a:buSzPct val="85000"/>
            </a:pPr>
            <a:r>
              <a:rPr lang="en" sz="1000" dirty="0">
                <a:solidFill>
                  <a:srgbClr val="333333"/>
                </a:solidFill>
                <a:highlight>
                  <a:srgbClr val="FFFFFF"/>
                </a:highlight>
              </a:rPr>
              <a:t>Perform other job-related duties as assigned</a:t>
            </a:r>
          </a:p>
          <a:p>
            <a:pPr lvl="0" rtl="0">
              <a:lnSpc>
                <a:spcPct val="115000"/>
              </a:lnSpc>
              <a:spcBef>
                <a:spcPts val="0"/>
              </a:spcBef>
              <a:buNone/>
            </a:pPr>
            <a:r>
              <a:rPr lang="en" sz="1000" dirty="0">
                <a:solidFill>
                  <a:schemeClr val="dk1"/>
                </a:solidFill>
                <a:highlight>
                  <a:srgbClr val="FFFFFF"/>
                </a:highlight>
              </a:rPr>
              <a:t> </a:t>
            </a:r>
            <a:r>
              <a:rPr lang="en" sz="1000" b="1" dirty="0">
                <a:solidFill>
                  <a:schemeClr val="dk1"/>
                </a:solidFill>
                <a:highlight>
                  <a:srgbClr val="FFFFFF"/>
                </a:highlight>
              </a:rPr>
              <a:t> </a:t>
            </a:r>
          </a:p>
          <a:p>
            <a:pPr lvl="0" rtl="0">
              <a:spcBef>
                <a:spcPts val="0"/>
              </a:spcBef>
              <a:buNone/>
            </a:pPr>
            <a:endParaRPr sz="600" dirty="0"/>
          </a:p>
        </p:txBody>
      </p:sp>
      <p:sp>
        <p:nvSpPr>
          <p:cNvPr id="67" name="Shape 67"/>
          <p:cNvSpPr txBox="1"/>
          <p:nvPr/>
        </p:nvSpPr>
        <p:spPr>
          <a:xfrm>
            <a:off x="6086275" y="524500"/>
            <a:ext cx="2804699" cy="3801599"/>
          </a:xfrm>
          <a:prstGeom prst="rect">
            <a:avLst/>
          </a:prstGeom>
          <a:solidFill>
            <a:srgbClr val="FFFFFF"/>
          </a:solidFill>
          <a:ln w="28575" cap="flat" cmpd="sng">
            <a:solidFill>
              <a:srgbClr val="000000"/>
            </a:solidFill>
            <a:prstDash val="solid"/>
            <a:round/>
            <a:headEnd type="none" w="med" len="med"/>
            <a:tailEnd type="none" w="med" len="med"/>
          </a:ln>
        </p:spPr>
        <p:txBody>
          <a:bodyPr lIns="91425" tIns="91425" rIns="91425" bIns="91425" anchor="t" anchorCtr="0">
            <a:noAutofit/>
          </a:bodyPr>
          <a:lstStyle/>
          <a:p>
            <a:pPr lvl="0" rtl="0">
              <a:lnSpc>
                <a:spcPct val="115000"/>
              </a:lnSpc>
              <a:spcBef>
                <a:spcPts val="0"/>
              </a:spcBef>
              <a:buNone/>
            </a:pPr>
            <a:r>
              <a:rPr lang="en" sz="1000" b="1">
                <a:solidFill>
                  <a:schemeClr val="dk1"/>
                </a:solidFill>
                <a:highlight>
                  <a:srgbClr val="FFFF00"/>
                </a:highlight>
              </a:rPr>
              <a:t>Experience Required:</a:t>
            </a:r>
          </a:p>
          <a:p>
            <a:pPr lvl="0" rtl="0">
              <a:lnSpc>
                <a:spcPct val="115000"/>
              </a:lnSpc>
              <a:spcBef>
                <a:spcPts val="0"/>
              </a:spcBef>
              <a:buNone/>
            </a:pPr>
            <a:endParaRPr sz="1000" b="1">
              <a:solidFill>
                <a:schemeClr val="dk1"/>
              </a:solidFill>
              <a:highlight>
                <a:srgbClr val="FFFFFF"/>
              </a:highlight>
            </a:endParaRPr>
          </a:p>
          <a:p>
            <a:pPr marL="457200" lvl="0" indent="-282575" rtl="0">
              <a:lnSpc>
                <a:spcPct val="114705"/>
              </a:lnSpc>
              <a:spcBef>
                <a:spcPts val="0"/>
              </a:spcBef>
              <a:buClr>
                <a:srgbClr val="333333"/>
              </a:buClr>
              <a:buSzPct val="85000"/>
            </a:pPr>
            <a:r>
              <a:rPr lang="en" sz="1000">
                <a:solidFill>
                  <a:srgbClr val="333333"/>
                </a:solidFill>
                <a:highlight>
                  <a:srgbClr val="FFFFFF"/>
                </a:highlight>
              </a:rPr>
              <a:t>Bachelor’s degree in Instructional Technologies or similar with 3 years’ experience in training design</a:t>
            </a:r>
          </a:p>
          <a:p>
            <a:pPr marL="457200" lvl="0" indent="-282575" rtl="0">
              <a:lnSpc>
                <a:spcPct val="114705"/>
              </a:lnSpc>
              <a:spcBef>
                <a:spcPts val="0"/>
              </a:spcBef>
              <a:buClr>
                <a:srgbClr val="333333"/>
              </a:buClr>
              <a:buSzPct val="85000"/>
            </a:pPr>
            <a:r>
              <a:rPr lang="en" sz="1000">
                <a:solidFill>
                  <a:srgbClr val="333333"/>
                </a:solidFill>
                <a:highlight>
                  <a:srgbClr val="FFFFFF"/>
                </a:highlight>
              </a:rPr>
              <a:t>Proven experience using ADDIE to develop eLearning training</a:t>
            </a:r>
          </a:p>
          <a:p>
            <a:pPr marL="457200" lvl="0" indent="-282575" rtl="0">
              <a:lnSpc>
                <a:spcPct val="114705"/>
              </a:lnSpc>
              <a:spcBef>
                <a:spcPts val="0"/>
              </a:spcBef>
              <a:buClr>
                <a:srgbClr val="333333"/>
              </a:buClr>
              <a:buSzPct val="85000"/>
            </a:pPr>
            <a:r>
              <a:rPr lang="en" sz="1000">
                <a:solidFill>
                  <a:srgbClr val="333333"/>
                </a:solidFill>
                <a:highlight>
                  <a:srgbClr val="FFFFFF"/>
                </a:highlight>
              </a:rPr>
              <a:t>Previous experience with Articulate, Lectora and/or Captivate</a:t>
            </a:r>
          </a:p>
          <a:p>
            <a:pPr marL="457200" lvl="0" indent="-282575" rtl="0">
              <a:lnSpc>
                <a:spcPct val="114705"/>
              </a:lnSpc>
              <a:spcBef>
                <a:spcPts val="0"/>
              </a:spcBef>
              <a:buClr>
                <a:srgbClr val="333333"/>
              </a:buClr>
              <a:buSzPct val="85000"/>
            </a:pPr>
            <a:r>
              <a:rPr lang="en" sz="1000">
                <a:solidFill>
                  <a:srgbClr val="333333"/>
                </a:solidFill>
                <a:highlight>
                  <a:srgbClr val="FFFFFF"/>
                </a:highlight>
              </a:rPr>
              <a:t>Proficient with Microsoft Office suite</a:t>
            </a:r>
          </a:p>
          <a:p>
            <a:pPr marL="457200" lvl="0" indent="-282575" rtl="0">
              <a:lnSpc>
                <a:spcPct val="114705"/>
              </a:lnSpc>
              <a:spcBef>
                <a:spcPts val="0"/>
              </a:spcBef>
              <a:buClr>
                <a:srgbClr val="333333"/>
              </a:buClr>
              <a:buSzPct val="85000"/>
            </a:pPr>
            <a:r>
              <a:rPr lang="en" sz="1000">
                <a:solidFill>
                  <a:srgbClr val="333333"/>
                </a:solidFill>
                <a:highlight>
                  <a:srgbClr val="FFFFFF"/>
                </a:highlight>
              </a:rPr>
              <a:t>Ability to communicate technical information to variety of audiences</a:t>
            </a:r>
          </a:p>
          <a:p>
            <a:pPr marL="457200" lvl="0" indent="-282575" rtl="0">
              <a:lnSpc>
                <a:spcPct val="114705"/>
              </a:lnSpc>
              <a:spcBef>
                <a:spcPts val="0"/>
              </a:spcBef>
              <a:buClr>
                <a:srgbClr val="333333"/>
              </a:buClr>
              <a:buSzPct val="85000"/>
            </a:pPr>
            <a:r>
              <a:rPr lang="en" sz="1000">
                <a:solidFill>
                  <a:srgbClr val="333333"/>
                </a:solidFill>
                <a:highlight>
                  <a:srgbClr val="FFFFFF"/>
                </a:highlight>
              </a:rPr>
              <a:t>Highly collaborative with ability to partner with management and SMEs to achieve business goals</a:t>
            </a:r>
          </a:p>
          <a:p>
            <a:pPr marL="457200" lvl="0" indent="-282575" rtl="0">
              <a:lnSpc>
                <a:spcPct val="114705"/>
              </a:lnSpc>
              <a:spcBef>
                <a:spcPts val="0"/>
              </a:spcBef>
              <a:buClr>
                <a:srgbClr val="333333"/>
              </a:buClr>
              <a:buSzPct val="85000"/>
            </a:pPr>
            <a:r>
              <a:rPr lang="en" sz="1000">
                <a:solidFill>
                  <a:srgbClr val="333333"/>
                </a:solidFill>
                <a:highlight>
                  <a:srgbClr val="FFFFFF"/>
                </a:highlight>
              </a:rPr>
              <a:t>Knowledge of retail concepts, practices and procedures a plus</a:t>
            </a:r>
          </a:p>
          <a:p>
            <a:pPr lvl="0" rtl="0">
              <a:lnSpc>
                <a:spcPct val="115000"/>
              </a:lnSpc>
              <a:spcBef>
                <a:spcPts val="0"/>
              </a:spcBef>
              <a:buNone/>
            </a:pPr>
            <a:r>
              <a:rPr lang="en" sz="1000">
                <a:solidFill>
                  <a:schemeClr val="dk1"/>
                </a:solidFill>
                <a:highlight>
                  <a:srgbClr val="FFFFFF"/>
                </a:highlight>
              </a:rPr>
              <a:t> </a:t>
            </a:r>
          </a:p>
          <a:p>
            <a:pPr lvl="0" rtl="0">
              <a:spcBef>
                <a:spcPts val="0"/>
              </a:spcBef>
              <a:buNone/>
            </a:pPr>
            <a:endParaRPr sz="600">
              <a:solidFill>
                <a:schemeClr val="dk1"/>
              </a:solidFill>
            </a:endParaRPr>
          </a:p>
          <a:p>
            <a:pPr lvl="0" rtl="0">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71"/>
        <p:cNvGrpSpPr/>
        <p:nvPr/>
      </p:nvGrpSpPr>
      <p:grpSpPr>
        <a:xfrm>
          <a:off x="0" y="0"/>
          <a:ext cx="0" cy="0"/>
          <a:chOff x="0" y="0"/>
          <a:chExt cx="0" cy="0"/>
        </a:xfrm>
      </p:grpSpPr>
      <p:pic>
        <p:nvPicPr>
          <p:cNvPr id="72" name="Shape 72"/>
          <p:cNvPicPr preferRelativeResize="0"/>
          <p:nvPr/>
        </p:nvPicPr>
        <p:blipFill>
          <a:blip r:embed="rId3">
            <a:alphaModFix/>
          </a:blip>
          <a:stretch>
            <a:fillRect/>
          </a:stretch>
        </p:blipFill>
        <p:spPr>
          <a:xfrm>
            <a:off x="109950" y="96034"/>
            <a:ext cx="2405900" cy="858724"/>
          </a:xfrm>
          <a:prstGeom prst="rect">
            <a:avLst/>
          </a:prstGeom>
          <a:noFill/>
          <a:ln w="28575" cap="flat" cmpd="sng">
            <a:solidFill>
              <a:srgbClr val="000000"/>
            </a:solidFill>
            <a:prstDash val="solid"/>
            <a:round/>
            <a:headEnd type="none" w="med" len="med"/>
            <a:tailEnd type="none" w="med" len="med"/>
          </a:ln>
        </p:spPr>
      </p:pic>
      <p:sp>
        <p:nvSpPr>
          <p:cNvPr id="73" name="Shape 73"/>
          <p:cNvSpPr txBox="1"/>
          <p:nvPr/>
        </p:nvSpPr>
        <p:spPr>
          <a:xfrm>
            <a:off x="25" y="4910550"/>
            <a:ext cx="9144000" cy="232800"/>
          </a:xfrm>
          <a:prstGeom prst="rect">
            <a:avLst/>
          </a:prstGeom>
          <a:solidFill>
            <a:srgbClr val="674EA7"/>
          </a:solidFill>
          <a:ln>
            <a:noFill/>
          </a:ln>
        </p:spPr>
        <p:txBody>
          <a:bodyPr lIns="91425" tIns="91425" rIns="91425" bIns="91425" anchor="t" anchorCtr="0">
            <a:noAutofit/>
          </a:bodyPr>
          <a:lstStyle/>
          <a:p>
            <a:pPr lvl="0" rtl="0">
              <a:spcBef>
                <a:spcPts val="0"/>
              </a:spcBef>
              <a:buNone/>
            </a:pPr>
            <a:endParaRPr/>
          </a:p>
        </p:txBody>
      </p:sp>
      <p:sp>
        <p:nvSpPr>
          <p:cNvPr id="74" name="Shape 74"/>
          <p:cNvSpPr txBox="1"/>
          <p:nvPr/>
        </p:nvSpPr>
        <p:spPr>
          <a:xfrm>
            <a:off x="2771775" y="55897"/>
            <a:ext cx="3289800" cy="4801111"/>
          </a:xfrm>
          <a:prstGeom prst="rect">
            <a:avLst/>
          </a:prstGeom>
          <a:solidFill>
            <a:srgbClr val="FFFFFF"/>
          </a:solidFill>
          <a:ln w="28575" cap="flat" cmpd="sng">
            <a:solidFill>
              <a:srgbClr val="8E7CC3"/>
            </a:solidFill>
            <a:prstDash val="solid"/>
            <a:round/>
            <a:headEnd type="none" w="med" len="med"/>
            <a:tailEnd type="none" w="med" len="med"/>
          </a:ln>
        </p:spPr>
        <p:txBody>
          <a:bodyPr lIns="91425" tIns="91425" rIns="91425" bIns="91425" anchor="t" anchorCtr="0">
            <a:noAutofit/>
          </a:bodyPr>
          <a:lstStyle/>
          <a:p>
            <a:pPr lvl="0" rtl="0">
              <a:lnSpc>
                <a:spcPct val="115000"/>
              </a:lnSpc>
              <a:spcBef>
                <a:spcPts val="0"/>
              </a:spcBef>
              <a:buNone/>
            </a:pPr>
            <a:r>
              <a:rPr lang="en" sz="1350" dirty="0">
                <a:solidFill>
                  <a:srgbClr val="728D2E"/>
                </a:solidFill>
                <a:highlight>
                  <a:srgbClr val="FFFFFF"/>
                </a:highlight>
              </a:rPr>
              <a:t>eLearning Instructional Designer</a:t>
            </a:r>
          </a:p>
          <a:p>
            <a:pPr lvl="0" rtl="0">
              <a:lnSpc>
                <a:spcPct val="115000"/>
              </a:lnSpc>
              <a:spcBef>
                <a:spcPts val="1800"/>
              </a:spcBef>
              <a:spcAft>
                <a:spcPts val="400"/>
              </a:spcAft>
              <a:buNone/>
            </a:pPr>
            <a:r>
              <a:rPr lang="en" sz="1000" b="1" dirty="0">
                <a:solidFill>
                  <a:srgbClr val="6D369A"/>
                </a:solidFill>
                <a:highlight>
                  <a:srgbClr val="FFFFFF"/>
                </a:highlight>
              </a:rPr>
              <a:t>About the Job</a:t>
            </a:r>
          </a:p>
          <a:p>
            <a:pPr lvl="0" rtl="0">
              <a:lnSpc>
                <a:spcPct val="115000"/>
              </a:lnSpc>
              <a:spcBef>
                <a:spcPts val="0"/>
              </a:spcBef>
              <a:buNone/>
            </a:pPr>
            <a:r>
              <a:rPr lang="en" sz="1000" dirty="0">
                <a:solidFill>
                  <a:schemeClr val="dk1"/>
                </a:solidFill>
                <a:highlight>
                  <a:srgbClr val="FFFFFF"/>
                </a:highlight>
              </a:rPr>
              <a:t>We are working closely with our client in identifying an Instructional Designer to analyze, design, develop, implement and evaluate a variety of training and educational programs that support the achievement of business objectives. You will work with business partners to create training content and develop course objectives. Your responsibilities are as follows:</a:t>
            </a:r>
          </a:p>
          <a:p>
            <a:pPr marL="457200" lvl="0" indent="-282575" rtl="0">
              <a:spcBef>
                <a:spcPts val="1000"/>
              </a:spcBef>
              <a:buClr>
                <a:srgbClr val="333333"/>
              </a:buClr>
              <a:buSzPct val="85000"/>
            </a:pPr>
            <a:r>
              <a:rPr lang="en" sz="1000" dirty="0">
                <a:solidFill>
                  <a:srgbClr val="333333"/>
                </a:solidFill>
                <a:highlight>
                  <a:srgbClr val="FFFFFF"/>
                </a:highlight>
              </a:rPr>
              <a:t>Design and create training curriculum, programs and training collateral</a:t>
            </a:r>
          </a:p>
          <a:p>
            <a:pPr marL="457200" lvl="0" indent="-282575" rtl="0">
              <a:spcBef>
                <a:spcPts val="1000"/>
              </a:spcBef>
              <a:buClr>
                <a:srgbClr val="333333"/>
              </a:buClr>
              <a:buSzPct val="85000"/>
            </a:pPr>
            <a:r>
              <a:rPr lang="en" sz="1000" dirty="0">
                <a:solidFill>
                  <a:srgbClr val="333333"/>
                </a:solidFill>
                <a:highlight>
                  <a:srgbClr val="FFFFFF"/>
                </a:highlight>
              </a:rPr>
              <a:t>Assess existing and emerging technologies and their use in an instructional environment</a:t>
            </a:r>
          </a:p>
          <a:p>
            <a:pPr marL="457200" lvl="0" indent="-282575" rtl="0">
              <a:spcBef>
                <a:spcPts val="1000"/>
              </a:spcBef>
              <a:buClr>
                <a:srgbClr val="333333"/>
              </a:buClr>
              <a:buSzPct val="85000"/>
            </a:pPr>
            <a:r>
              <a:rPr lang="en" sz="1000" dirty="0">
                <a:solidFill>
                  <a:srgbClr val="333333"/>
                </a:solidFill>
                <a:highlight>
                  <a:srgbClr val="FFFFFF"/>
                </a:highlight>
              </a:rPr>
              <a:t>Design and construct criterion-referenced assessments that address all levels of the </a:t>
            </a:r>
            <a:r>
              <a:rPr lang="en" sz="1000" dirty="0">
                <a:solidFill>
                  <a:srgbClr val="333333"/>
                </a:solidFill>
                <a:highlight>
                  <a:srgbClr val="FFFF00"/>
                </a:highlight>
              </a:rPr>
              <a:t>Kirkpatrick scale</a:t>
            </a:r>
          </a:p>
          <a:p>
            <a:pPr marL="457200" lvl="0" indent="-282575" rtl="0">
              <a:spcBef>
                <a:spcPts val="1000"/>
              </a:spcBef>
              <a:buClr>
                <a:srgbClr val="333333"/>
              </a:buClr>
              <a:buSzPct val="85000"/>
            </a:pPr>
            <a:r>
              <a:rPr lang="en" sz="1000" dirty="0">
                <a:solidFill>
                  <a:srgbClr val="333333"/>
                </a:solidFill>
                <a:highlight>
                  <a:srgbClr val="FFFFFF"/>
                </a:highlight>
              </a:rPr>
              <a:t>Create audio scripts, accompanying visuals, practice exercises and assessment measurement tools for training programs</a:t>
            </a:r>
          </a:p>
          <a:p>
            <a:pPr marL="457200" lvl="0" indent="-282575" rtl="0">
              <a:spcBef>
                <a:spcPts val="1000"/>
              </a:spcBef>
              <a:buClr>
                <a:srgbClr val="333333"/>
              </a:buClr>
              <a:buSzPct val="85000"/>
            </a:pPr>
            <a:r>
              <a:rPr lang="en" sz="1000" dirty="0">
                <a:solidFill>
                  <a:srgbClr val="333333"/>
                </a:solidFill>
              </a:rPr>
              <a:t>Design and develop eLearning </a:t>
            </a:r>
            <a:r>
              <a:rPr lang="en" sz="1000" dirty="0">
                <a:solidFill>
                  <a:srgbClr val="333333"/>
                </a:solidFill>
                <a:highlight>
                  <a:srgbClr val="FFFFFF"/>
                </a:highlight>
              </a:rPr>
              <a:t>reflecting adult learning theories using Articulate and </a:t>
            </a:r>
            <a:r>
              <a:rPr lang="en" sz="1000" dirty="0">
                <a:solidFill>
                  <a:srgbClr val="333333"/>
                </a:solidFill>
                <a:highlight>
                  <a:srgbClr val="FFFF00"/>
                </a:highlight>
              </a:rPr>
              <a:t>Captivate</a:t>
            </a:r>
          </a:p>
          <a:p>
            <a:pPr marL="457200" lvl="0" indent="-282575" rtl="0">
              <a:spcBef>
                <a:spcPts val="1000"/>
              </a:spcBef>
              <a:buClr>
                <a:srgbClr val="333333"/>
              </a:buClr>
              <a:buSzPct val="85000"/>
            </a:pPr>
            <a:r>
              <a:rPr lang="en" sz="1000" dirty="0">
                <a:solidFill>
                  <a:srgbClr val="333333"/>
                </a:solidFill>
                <a:highlight>
                  <a:srgbClr val="FFFFFF"/>
                </a:highlight>
              </a:rPr>
              <a:t>Perform other job-related duties as assigned</a:t>
            </a:r>
          </a:p>
          <a:p>
            <a:pPr lvl="0" rtl="0">
              <a:spcBef>
                <a:spcPts val="0"/>
              </a:spcBef>
              <a:buNone/>
            </a:pPr>
            <a:r>
              <a:rPr lang="en" sz="1000" dirty="0">
                <a:solidFill>
                  <a:schemeClr val="dk1"/>
                </a:solidFill>
                <a:highlight>
                  <a:srgbClr val="FFFFFF"/>
                </a:highlight>
              </a:rPr>
              <a:t> </a:t>
            </a:r>
            <a:r>
              <a:rPr lang="en" sz="1000" b="1" dirty="0">
                <a:solidFill>
                  <a:schemeClr val="dk1"/>
                </a:solidFill>
                <a:highlight>
                  <a:srgbClr val="FFFFFF"/>
                </a:highlight>
              </a:rPr>
              <a:t> </a:t>
            </a:r>
          </a:p>
          <a:p>
            <a:pPr lvl="0" rtl="0">
              <a:spcBef>
                <a:spcPts val="0"/>
              </a:spcBef>
              <a:buNone/>
            </a:pPr>
            <a:endParaRPr sz="600" dirty="0"/>
          </a:p>
        </p:txBody>
      </p:sp>
      <p:sp>
        <p:nvSpPr>
          <p:cNvPr id="75" name="Shape 75"/>
          <p:cNvSpPr txBox="1"/>
          <p:nvPr/>
        </p:nvSpPr>
        <p:spPr>
          <a:xfrm>
            <a:off x="6238675" y="524500"/>
            <a:ext cx="2804699" cy="3801599"/>
          </a:xfrm>
          <a:prstGeom prst="rect">
            <a:avLst/>
          </a:prstGeom>
          <a:solidFill>
            <a:srgbClr val="FFFFFF"/>
          </a:solidFill>
          <a:ln w="28575" cap="flat" cmpd="sng">
            <a:solidFill>
              <a:srgbClr val="8E7CC3"/>
            </a:solidFill>
            <a:prstDash val="solid"/>
            <a:round/>
            <a:headEnd type="none" w="med" len="med"/>
            <a:tailEnd type="none" w="med" len="med"/>
          </a:ln>
        </p:spPr>
        <p:txBody>
          <a:bodyPr lIns="91425" tIns="91425" rIns="91425" bIns="91425" anchor="t" anchorCtr="0">
            <a:noAutofit/>
          </a:bodyPr>
          <a:lstStyle/>
          <a:p>
            <a:pPr lvl="0" rtl="0">
              <a:lnSpc>
                <a:spcPct val="115000"/>
              </a:lnSpc>
              <a:spcBef>
                <a:spcPts val="0"/>
              </a:spcBef>
              <a:buNone/>
            </a:pPr>
            <a:r>
              <a:rPr lang="en" sz="1000" b="1">
                <a:solidFill>
                  <a:schemeClr val="dk1"/>
                </a:solidFill>
              </a:rPr>
              <a:t>Experience Required:</a:t>
            </a:r>
          </a:p>
          <a:p>
            <a:pPr lvl="0" rtl="0">
              <a:lnSpc>
                <a:spcPct val="115000"/>
              </a:lnSpc>
              <a:spcBef>
                <a:spcPts val="0"/>
              </a:spcBef>
              <a:buNone/>
            </a:pPr>
            <a:endParaRPr sz="1000" b="1">
              <a:solidFill>
                <a:schemeClr val="dk1"/>
              </a:solidFill>
              <a:highlight>
                <a:srgbClr val="FFFFFF"/>
              </a:highlight>
            </a:endParaRPr>
          </a:p>
          <a:p>
            <a:pPr marL="457200" lvl="0" indent="-282575" rtl="0">
              <a:lnSpc>
                <a:spcPct val="114705"/>
              </a:lnSpc>
              <a:spcBef>
                <a:spcPts val="0"/>
              </a:spcBef>
              <a:buClr>
                <a:srgbClr val="333333"/>
              </a:buClr>
              <a:buSzPct val="85000"/>
            </a:pPr>
            <a:r>
              <a:rPr lang="en" sz="1000">
                <a:solidFill>
                  <a:srgbClr val="333333"/>
                </a:solidFill>
                <a:highlight>
                  <a:srgbClr val="FFFFFF"/>
                </a:highlight>
              </a:rPr>
              <a:t>Bachelor’s degree in Instructional Technologies or similar with 3 years’ experience in training design</a:t>
            </a:r>
          </a:p>
          <a:p>
            <a:pPr marL="457200" lvl="0" indent="-282575" rtl="0">
              <a:lnSpc>
                <a:spcPct val="114705"/>
              </a:lnSpc>
              <a:spcBef>
                <a:spcPts val="0"/>
              </a:spcBef>
              <a:buClr>
                <a:srgbClr val="333333"/>
              </a:buClr>
              <a:buSzPct val="85000"/>
            </a:pPr>
            <a:r>
              <a:rPr lang="en" sz="1000">
                <a:solidFill>
                  <a:srgbClr val="333333"/>
                </a:solidFill>
                <a:highlight>
                  <a:srgbClr val="FFFFFF"/>
                </a:highlight>
              </a:rPr>
              <a:t>Proven experience using </a:t>
            </a:r>
            <a:r>
              <a:rPr lang="en" sz="1000">
                <a:solidFill>
                  <a:srgbClr val="333333"/>
                </a:solidFill>
                <a:highlight>
                  <a:srgbClr val="FFFF00"/>
                </a:highlight>
              </a:rPr>
              <a:t>ADDIE</a:t>
            </a:r>
            <a:r>
              <a:rPr lang="en" sz="1000">
                <a:solidFill>
                  <a:srgbClr val="333333"/>
                </a:solidFill>
                <a:highlight>
                  <a:srgbClr val="FFFFFF"/>
                </a:highlight>
              </a:rPr>
              <a:t> to develop eLearning training</a:t>
            </a:r>
          </a:p>
          <a:p>
            <a:pPr marL="457200" lvl="0" indent="-282575" rtl="0">
              <a:lnSpc>
                <a:spcPct val="114705"/>
              </a:lnSpc>
              <a:spcBef>
                <a:spcPts val="0"/>
              </a:spcBef>
              <a:buClr>
                <a:srgbClr val="333333"/>
              </a:buClr>
              <a:buSzPct val="85000"/>
            </a:pPr>
            <a:r>
              <a:rPr lang="en" sz="1000">
                <a:solidFill>
                  <a:srgbClr val="333333"/>
                </a:solidFill>
                <a:highlight>
                  <a:srgbClr val="FFFFFF"/>
                </a:highlight>
              </a:rPr>
              <a:t>Previous experience with Articulate, Lectora and/or Captivate</a:t>
            </a:r>
          </a:p>
          <a:p>
            <a:pPr marL="457200" lvl="0" indent="-282575" rtl="0">
              <a:lnSpc>
                <a:spcPct val="114705"/>
              </a:lnSpc>
              <a:spcBef>
                <a:spcPts val="0"/>
              </a:spcBef>
              <a:buClr>
                <a:srgbClr val="333333"/>
              </a:buClr>
              <a:buSzPct val="85000"/>
            </a:pPr>
            <a:r>
              <a:rPr lang="en" sz="1000">
                <a:solidFill>
                  <a:srgbClr val="333333"/>
                </a:solidFill>
                <a:highlight>
                  <a:srgbClr val="FFFFFF"/>
                </a:highlight>
              </a:rPr>
              <a:t>Proficient with Microsoft Office suite</a:t>
            </a:r>
          </a:p>
          <a:p>
            <a:pPr marL="457200" lvl="0" indent="-282575" rtl="0">
              <a:lnSpc>
                <a:spcPct val="114705"/>
              </a:lnSpc>
              <a:spcBef>
                <a:spcPts val="0"/>
              </a:spcBef>
              <a:buClr>
                <a:srgbClr val="333333"/>
              </a:buClr>
              <a:buSzPct val="85000"/>
            </a:pPr>
            <a:r>
              <a:rPr lang="en" sz="1000">
                <a:solidFill>
                  <a:srgbClr val="333333"/>
                </a:solidFill>
                <a:highlight>
                  <a:srgbClr val="FFFFFF"/>
                </a:highlight>
              </a:rPr>
              <a:t>Ability to communicate technical information to variety of audiences</a:t>
            </a:r>
          </a:p>
          <a:p>
            <a:pPr marL="457200" lvl="0" indent="-282575" rtl="0">
              <a:lnSpc>
                <a:spcPct val="114705"/>
              </a:lnSpc>
              <a:spcBef>
                <a:spcPts val="0"/>
              </a:spcBef>
              <a:buClr>
                <a:srgbClr val="333333"/>
              </a:buClr>
              <a:buSzPct val="85000"/>
            </a:pPr>
            <a:r>
              <a:rPr lang="en" sz="1000">
                <a:solidFill>
                  <a:srgbClr val="333333"/>
                </a:solidFill>
                <a:highlight>
                  <a:srgbClr val="FFFFFF"/>
                </a:highlight>
              </a:rPr>
              <a:t>Highly collaborative with ability to partner with management and SMEs to achieve business goals</a:t>
            </a:r>
          </a:p>
          <a:p>
            <a:pPr marL="457200" lvl="0" indent="-282575" rtl="0">
              <a:lnSpc>
                <a:spcPct val="114705"/>
              </a:lnSpc>
              <a:spcBef>
                <a:spcPts val="0"/>
              </a:spcBef>
              <a:buClr>
                <a:srgbClr val="333333"/>
              </a:buClr>
              <a:buSzPct val="85000"/>
            </a:pPr>
            <a:r>
              <a:rPr lang="en" sz="1000">
                <a:solidFill>
                  <a:srgbClr val="333333"/>
                </a:solidFill>
                <a:highlight>
                  <a:srgbClr val="FFFFFF"/>
                </a:highlight>
              </a:rPr>
              <a:t>Knowledge of retail concepts, practices and procedures a plus</a:t>
            </a:r>
          </a:p>
          <a:p>
            <a:pPr lvl="0" rtl="0">
              <a:lnSpc>
                <a:spcPct val="115000"/>
              </a:lnSpc>
              <a:spcBef>
                <a:spcPts val="0"/>
              </a:spcBef>
              <a:buNone/>
            </a:pPr>
            <a:r>
              <a:rPr lang="en" sz="1000">
                <a:solidFill>
                  <a:schemeClr val="dk1"/>
                </a:solidFill>
                <a:highlight>
                  <a:srgbClr val="FFFFFF"/>
                </a:highlight>
              </a:rPr>
              <a:t> </a:t>
            </a:r>
          </a:p>
          <a:p>
            <a:pPr lvl="0" rtl="0">
              <a:spcBef>
                <a:spcPts val="0"/>
              </a:spcBef>
              <a:buNone/>
            </a:pPr>
            <a:endParaRPr sz="600">
              <a:solidFill>
                <a:schemeClr val="dk1"/>
              </a:solidFill>
            </a:endParaRPr>
          </a:p>
          <a:p>
            <a:pPr lvl="0" rtl="0">
              <a:spcBef>
                <a:spcPts val="0"/>
              </a:spcBef>
              <a:buNone/>
            </a:pPr>
            <a:endParaRPr/>
          </a:p>
        </p:txBody>
      </p:sp>
      <p:sp>
        <p:nvSpPr>
          <p:cNvPr id="76" name="Shape 76"/>
          <p:cNvSpPr txBox="1"/>
          <p:nvPr/>
        </p:nvSpPr>
        <p:spPr>
          <a:xfrm>
            <a:off x="76225" y="2109825"/>
            <a:ext cx="2585699" cy="1013999"/>
          </a:xfrm>
          <a:prstGeom prst="rect">
            <a:avLst/>
          </a:prstGeom>
          <a:solidFill>
            <a:srgbClr val="8E7CC3"/>
          </a:solidFill>
          <a:ln w="28575"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sz="1700" b="1">
                <a:solidFill>
                  <a:srgbClr val="FFFF00"/>
                </a:solidFill>
              </a:rPr>
              <a:t>Benefit from MS LDT:  </a:t>
            </a:r>
          </a:p>
          <a:p>
            <a:pPr lvl="0" rtl="0">
              <a:spcBef>
                <a:spcPts val="0"/>
              </a:spcBef>
              <a:buNone/>
            </a:pPr>
            <a:endParaRPr sz="1700" b="1">
              <a:solidFill>
                <a:srgbClr val="FFFF00"/>
              </a:solidFill>
            </a:endParaRPr>
          </a:p>
          <a:p>
            <a:pPr lvl="0">
              <a:spcBef>
                <a:spcPts val="0"/>
              </a:spcBef>
              <a:buNone/>
            </a:pPr>
            <a:r>
              <a:rPr lang="en" sz="1700" b="1">
                <a:solidFill>
                  <a:srgbClr val="FFFF00"/>
                </a:solidFill>
              </a:rPr>
              <a:t>Skills to be Acquired: </a:t>
            </a:r>
            <a:r>
              <a:rPr lang="en" sz="1800">
                <a:solidFill>
                  <a:srgbClr val="FFFF00"/>
                </a:solidFill>
              </a:rPr>
              <a:t> </a:t>
            </a:r>
          </a:p>
        </p:txBody>
      </p:sp>
      <p:cxnSp>
        <p:nvCxnSpPr>
          <p:cNvPr id="77" name="Shape 77"/>
          <p:cNvCxnSpPr/>
          <p:nvPr/>
        </p:nvCxnSpPr>
        <p:spPr>
          <a:xfrm rot="10800000" flipH="1">
            <a:off x="2657225" y="1565300"/>
            <a:ext cx="3837299" cy="818399"/>
          </a:xfrm>
          <a:prstGeom prst="straightConnector1">
            <a:avLst/>
          </a:prstGeom>
          <a:noFill/>
          <a:ln w="28575" cap="flat" cmpd="sng">
            <a:solidFill>
              <a:schemeClr val="dk2"/>
            </a:solidFill>
            <a:prstDash val="solid"/>
            <a:round/>
            <a:headEnd type="none" w="lg" len="lg"/>
            <a:tailEnd type="triangle" w="lg" len="lg"/>
          </a:ln>
        </p:spPr>
      </p:cxnSp>
      <p:cxnSp>
        <p:nvCxnSpPr>
          <p:cNvPr id="78" name="Shape 78"/>
          <p:cNvCxnSpPr/>
          <p:nvPr/>
        </p:nvCxnSpPr>
        <p:spPr>
          <a:xfrm>
            <a:off x="2666550" y="2988925"/>
            <a:ext cx="674400" cy="332699"/>
          </a:xfrm>
          <a:prstGeom prst="straightConnector1">
            <a:avLst/>
          </a:prstGeom>
          <a:noFill/>
          <a:ln w="28575" cap="flat" cmpd="sng">
            <a:solidFill>
              <a:schemeClr val="dk2"/>
            </a:solidFill>
            <a:prstDash val="solid"/>
            <a:round/>
            <a:headEnd type="none" w="lg" len="lg"/>
            <a:tailEnd type="triangle" w="lg" len="lg"/>
          </a:ln>
        </p:spPr>
      </p:cxnSp>
      <p:cxnSp>
        <p:nvCxnSpPr>
          <p:cNvPr id="79" name="Shape 79"/>
          <p:cNvCxnSpPr/>
          <p:nvPr/>
        </p:nvCxnSpPr>
        <p:spPr>
          <a:xfrm>
            <a:off x="2676775" y="2999150"/>
            <a:ext cx="615299" cy="1328700"/>
          </a:xfrm>
          <a:prstGeom prst="straightConnector1">
            <a:avLst/>
          </a:prstGeom>
          <a:noFill/>
          <a:ln w="28575" cap="flat" cmpd="sng">
            <a:solidFill>
              <a:schemeClr val="dk2"/>
            </a:solidFill>
            <a:prstDash val="solid"/>
            <a:round/>
            <a:headEnd type="none" w="lg" len="lg"/>
            <a:tailEnd type="triangle" w="lg" len="lg"/>
          </a:ln>
        </p:spPr>
      </p:cxnSp>
    </p:spTree>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6FA8DC"/>
        </a:solidFill>
        <a:effectLst/>
      </p:bgPr>
    </p:bg>
    <p:spTree>
      <p:nvGrpSpPr>
        <p:cNvPr id="1" name="Shape 83"/>
        <p:cNvGrpSpPr/>
        <p:nvPr/>
      </p:nvGrpSpPr>
      <p:grpSpPr>
        <a:xfrm>
          <a:off x="0" y="0"/>
          <a:ext cx="0" cy="0"/>
          <a:chOff x="0" y="0"/>
          <a:chExt cx="0" cy="0"/>
        </a:xfrm>
      </p:grpSpPr>
      <p:pic>
        <p:nvPicPr>
          <p:cNvPr id="84" name="Shape 84"/>
          <p:cNvPicPr preferRelativeResize="0"/>
          <p:nvPr/>
        </p:nvPicPr>
        <p:blipFill>
          <a:blip r:embed="rId3">
            <a:alphaModFix/>
          </a:blip>
          <a:stretch>
            <a:fillRect/>
          </a:stretch>
        </p:blipFill>
        <p:spPr>
          <a:xfrm>
            <a:off x="137075" y="73912"/>
            <a:ext cx="2381250" cy="1038225"/>
          </a:xfrm>
          <a:prstGeom prst="rect">
            <a:avLst/>
          </a:prstGeom>
          <a:noFill/>
          <a:ln>
            <a:noFill/>
          </a:ln>
        </p:spPr>
      </p:pic>
      <p:sp>
        <p:nvSpPr>
          <p:cNvPr id="85" name="Shape 85"/>
          <p:cNvSpPr txBox="1"/>
          <p:nvPr/>
        </p:nvSpPr>
        <p:spPr>
          <a:xfrm>
            <a:off x="25" y="4910550"/>
            <a:ext cx="9144000" cy="232800"/>
          </a:xfrm>
          <a:prstGeom prst="rect">
            <a:avLst/>
          </a:prstGeom>
          <a:solidFill>
            <a:srgbClr val="1155CC"/>
          </a:solidFill>
          <a:ln>
            <a:noFill/>
          </a:ln>
        </p:spPr>
        <p:txBody>
          <a:bodyPr lIns="91425" tIns="91425" rIns="91425" bIns="91425" anchor="t" anchorCtr="0">
            <a:noAutofit/>
          </a:bodyPr>
          <a:lstStyle/>
          <a:p>
            <a:pPr lvl="0" rtl="0">
              <a:spcBef>
                <a:spcPts val="0"/>
              </a:spcBef>
              <a:buNone/>
            </a:pPr>
            <a:endParaRPr/>
          </a:p>
        </p:txBody>
      </p:sp>
      <p:sp>
        <p:nvSpPr>
          <p:cNvPr id="86" name="Shape 86"/>
          <p:cNvSpPr txBox="1"/>
          <p:nvPr/>
        </p:nvSpPr>
        <p:spPr>
          <a:xfrm>
            <a:off x="3149450" y="76200"/>
            <a:ext cx="3237600" cy="4725899"/>
          </a:xfrm>
          <a:prstGeom prst="rect">
            <a:avLst/>
          </a:prstGeom>
          <a:solidFill>
            <a:srgbClr val="FFFFFF"/>
          </a:solidFill>
          <a:ln w="19050" cap="flat" cmpd="sng">
            <a:solidFill>
              <a:srgbClr val="4A86E8"/>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sz="1000">
              <a:solidFill>
                <a:schemeClr val="dk1"/>
              </a:solidFill>
              <a:highlight>
                <a:srgbClr val="FFFFFF"/>
              </a:highlight>
            </a:endParaRPr>
          </a:p>
          <a:p>
            <a:pPr lvl="0" rtl="0">
              <a:spcBef>
                <a:spcPts val="0"/>
              </a:spcBef>
              <a:buNone/>
            </a:pPr>
            <a:r>
              <a:rPr lang="en" sz="1000" b="1">
                <a:solidFill>
                  <a:srgbClr val="333333"/>
                </a:solidFill>
                <a:highlight>
                  <a:srgbClr val="FFFFFF"/>
                </a:highlight>
              </a:rPr>
              <a:t>			Penn State University</a:t>
            </a:r>
          </a:p>
          <a:p>
            <a:pPr lvl="0" rtl="0">
              <a:spcBef>
                <a:spcPts val="0"/>
              </a:spcBef>
              <a:buNone/>
            </a:pPr>
            <a:endParaRPr sz="1000" b="1">
              <a:solidFill>
                <a:srgbClr val="333333"/>
              </a:solidFill>
              <a:highlight>
                <a:srgbClr val="FFFFFF"/>
              </a:highlight>
            </a:endParaRPr>
          </a:p>
          <a:p>
            <a:pPr lvl="0" rtl="0">
              <a:spcBef>
                <a:spcPts val="0"/>
              </a:spcBef>
              <a:buNone/>
            </a:pPr>
            <a:endParaRPr sz="1000" b="1">
              <a:solidFill>
                <a:srgbClr val="333333"/>
              </a:solidFill>
              <a:highlight>
                <a:srgbClr val="FFFFFF"/>
              </a:highlight>
            </a:endParaRPr>
          </a:p>
          <a:p>
            <a:pPr lvl="0" rtl="0">
              <a:lnSpc>
                <a:spcPct val="100000"/>
              </a:lnSpc>
              <a:spcBef>
                <a:spcPts val="0"/>
              </a:spcBef>
              <a:spcAft>
                <a:spcPts val="0"/>
              </a:spcAft>
              <a:buNone/>
            </a:pPr>
            <a:endParaRPr sz="1000" b="1">
              <a:solidFill>
                <a:srgbClr val="333333"/>
              </a:solidFill>
              <a:highlight>
                <a:srgbClr val="FFFFFF"/>
              </a:highlight>
            </a:endParaRPr>
          </a:p>
          <a:p>
            <a:pPr lvl="0" rtl="0">
              <a:lnSpc>
                <a:spcPct val="100000"/>
              </a:lnSpc>
              <a:spcBef>
                <a:spcPts val="0"/>
              </a:spcBef>
              <a:spcAft>
                <a:spcPts val="0"/>
              </a:spcAft>
              <a:buNone/>
            </a:pPr>
            <a:r>
              <a:rPr lang="en" sz="1200" b="1">
                <a:solidFill>
                  <a:srgbClr val="333333"/>
                </a:solidFill>
                <a:highlight>
                  <a:srgbClr val="FFFFFF"/>
                </a:highlight>
              </a:rPr>
              <a:t>INSTRUCTIONAL DESIGNER</a:t>
            </a:r>
          </a:p>
          <a:p>
            <a:pPr lvl="0" rtl="0">
              <a:lnSpc>
                <a:spcPct val="100000"/>
              </a:lnSpc>
              <a:spcBef>
                <a:spcPts val="0"/>
              </a:spcBef>
              <a:spcAft>
                <a:spcPts val="0"/>
              </a:spcAft>
              <a:buNone/>
            </a:pPr>
            <a:r>
              <a:rPr lang="en" sz="1000" b="1">
                <a:solidFill>
                  <a:srgbClr val="333333"/>
                </a:solidFill>
                <a:highlight>
                  <a:srgbClr val="FFFFFF"/>
                </a:highlight>
              </a:rPr>
              <a:t>Department:  </a:t>
            </a:r>
            <a:r>
              <a:rPr lang="en" sz="1000">
                <a:solidFill>
                  <a:srgbClr val="333333"/>
                </a:solidFill>
                <a:highlight>
                  <a:srgbClr val="FFFFFF"/>
                </a:highlight>
              </a:rPr>
              <a:t>eLearning Design and Innovation Group (eLDIG)</a:t>
            </a:r>
          </a:p>
          <a:p>
            <a:pPr lvl="0" rtl="0">
              <a:lnSpc>
                <a:spcPct val="110000"/>
              </a:lnSpc>
              <a:spcBef>
                <a:spcPts val="0"/>
              </a:spcBef>
              <a:spcAft>
                <a:spcPts val="0"/>
              </a:spcAft>
              <a:buNone/>
            </a:pPr>
            <a:endParaRPr sz="1000" b="1">
              <a:solidFill>
                <a:srgbClr val="333333"/>
              </a:solidFill>
              <a:highlight>
                <a:srgbClr val="FFFFFF"/>
              </a:highlight>
            </a:endParaRPr>
          </a:p>
          <a:p>
            <a:pPr lvl="0" rtl="0">
              <a:lnSpc>
                <a:spcPct val="110000"/>
              </a:lnSpc>
              <a:spcBef>
                <a:spcPts val="0"/>
              </a:spcBef>
              <a:spcAft>
                <a:spcPts val="0"/>
              </a:spcAft>
              <a:buNone/>
            </a:pPr>
            <a:r>
              <a:rPr lang="en" sz="1200" b="1">
                <a:solidFill>
                  <a:srgbClr val="333333"/>
                </a:solidFill>
                <a:highlight>
                  <a:srgbClr val="FFFFFF"/>
                </a:highlight>
              </a:rPr>
              <a:t>DESCRIPTION</a:t>
            </a:r>
          </a:p>
          <a:p>
            <a:pPr lvl="0" rtl="0">
              <a:lnSpc>
                <a:spcPct val="110000"/>
              </a:lnSpc>
              <a:spcBef>
                <a:spcPts val="0"/>
              </a:spcBef>
              <a:spcAft>
                <a:spcPts val="0"/>
              </a:spcAft>
              <a:buNone/>
            </a:pPr>
            <a:endParaRPr sz="1200" b="1">
              <a:solidFill>
                <a:srgbClr val="333333"/>
              </a:solidFill>
              <a:highlight>
                <a:srgbClr val="FFFFFF"/>
              </a:highlight>
            </a:endParaRPr>
          </a:p>
          <a:p>
            <a:pPr lvl="0" rtl="0">
              <a:lnSpc>
                <a:spcPct val="100000"/>
              </a:lnSpc>
              <a:spcBef>
                <a:spcPts val="0"/>
              </a:spcBef>
              <a:spcAft>
                <a:spcPts val="800"/>
              </a:spcAft>
              <a:buNone/>
            </a:pPr>
            <a:r>
              <a:rPr lang="en" sz="1000">
                <a:solidFill>
                  <a:srgbClr val="333333"/>
                </a:solidFill>
                <a:highlight>
                  <a:srgbClr val="FFFFFF"/>
                </a:highlight>
              </a:rPr>
              <a:t>The Smeal College of Business is seeking an Instructional Designer to join our </a:t>
            </a:r>
            <a:r>
              <a:rPr lang="en" sz="1000">
                <a:solidFill>
                  <a:srgbClr val="333333"/>
                </a:solidFill>
                <a:highlight>
                  <a:srgbClr val="FFFF00"/>
                </a:highlight>
              </a:rPr>
              <a:t>eLearning Design and Innovation Group (eLDIG)</a:t>
            </a:r>
            <a:r>
              <a:rPr lang="en" sz="1000">
                <a:solidFill>
                  <a:srgbClr val="333333"/>
                </a:solidFill>
                <a:highlight>
                  <a:srgbClr val="FFFFFF"/>
                </a:highlight>
              </a:rPr>
              <a:t>. This position utilizes knowledge of learning science and instructional design to assist faculty in the design and development of the College’s online and blended teaching and learning efforts. We are searching for a team player that can work with instructors, the eLDIG team, and a team of multimedia specialists and programmers, to create engaging learning experiences in response to Smeal’s growing online and hybrid education needs. The successful candidate needs to think creatively and have the ability to apply research-based learning theories including needs and task analysis, pedagogical theory, assessment strategies, and best practices for the development of university-level courses. </a:t>
            </a:r>
          </a:p>
        </p:txBody>
      </p:sp>
      <p:sp>
        <p:nvSpPr>
          <p:cNvPr id="87" name="Shape 87"/>
          <p:cNvSpPr txBox="1"/>
          <p:nvPr/>
        </p:nvSpPr>
        <p:spPr>
          <a:xfrm>
            <a:off x="6531250" y="827275"/>
            <a:ext cx="2381099" cy="3462899"/>
          </a:xfrm>
          <a:prstGeom prst="rect">
            <a:avLst/>
          </a:prstGeom>
          <a:solidFill>
            <a:srgbClr val="FFFFFF"/>
          </a:solidFill>
          <a:ln w="19050" cap="flat" cmpd="sng">
            <a:solidFill>
              <a:srgbClr val="4A86E8"/>
            </a:solidFill>
            <a:prstDash val="solid"/>
            <a:round/>
            <a:headEnd type="none" w="med" len="med"/>
            <a:tailEnd type="none" w="med" len="med"/>
          </a:ln>
        </p:spPr>
        <p:txBody>
          <a:bodyPr lIns="91425" tIns="91425" rIns="91425" bIns="91425" anchor="t" anchorCtr="0">
            <a:noAutofit/>
          </a:bodyPr>
          <a:lstStyle/>
          <a:p>
            <a:pPr lvl="0" rtl="0">
              <a:spcBef>
                <a:spcPts val="0"/>
              </a:spcBef>
              <a:spcAft>
                <a:spcPts val="800"/>
              </a:spcAft>
              <a:buNone/>
            </a:pPr>
            <a:r>
              <a:rPr lang="en" sz="1200" b="1">
                <a:solidFill>
                  <a:srgbClr val="333333"/>
                </a:solidFill>
                <a:highlight>
                  <a:srgbClr val="FFFFFF"/>
                </a:highlight>
              </a:rPr>
              <a:t>Responsibilities.</a:t>
            </a:r>
            <a:r>
              <a:rPr lang="en" sz="1000">
                <a:solidFill>
                  <a:srgbClr val="333333"/>
                </a:solidFill>
                <a:highlight>
                  <a:srgbClr val="FFFFFF"/>
                </a:highlight>
              </a:rPr>
              <a:t> </a:t>
            </a:r>
          </a:p>
          <a:p>
            <a:pPr lvl="0" rtl="0">
              <a:spcBef>
                <a:spcPts val="0"/>
              </a:spcBef>
              <a:spcAft>
                <a:spcPts val="800"/>
              </a:spcAft>
              <a:buClr>
                <a:schemeClr val="dk1"/>
              </a:buClr>
              <a:buSzPct val="110000"/>
              <a:buFont typeface="Arial"/>
              <a:buNone/>
            </a:pPr>
            <a:r>
              <a:rPr lang="en" sz="1000">
                <a:solidFill>
                  <a:srgbClr val="333333"/>
                </a:solidFill>
                <a:highlight>
                  <a:srgbClr val="FFFFFF"/>
                </a:highlight>
              </a:rPr>
              <a:t>The ability to collaborate and consult with subject matter experts on the effective use of learning strategies, web-based resources, multimedia technologies, and instructional applications and systems to improve teaching and learning for online and blended delivery is essential. The candidate must be able to incorporate current approaches to online learning including problem-based learning and case-based learning and maintain a constant focus on usability and accessibility requirements. The ability to develop course content for use in current and future learning management systems (e.g. ANGEL, Canvas) is fundamental to this position. </a:t>
            </a:r>
          </a:p>
        </p:txBody>
      </p:sp>
      <p:pic>
        <p:nvPicPr>
          <p:cNvPr id="88" name="Shape 88"/>
          <p:cNvPicPr preferRelativeResize="0"/>
          <p:nvPr/>
        </p:nvPicPr>
        <p:blipFill rotWithShape="1">
          <a:blip r:embed="rId4">
            <a:alphaModFix/>
          </a:blip>
          <a:srcRect l="10768" t="21857" r="64572" b="24038"/>
          <a:stretch/>
        </p:blipFill>
        <p:spPr>
          <a:xfrm>
            <a:off x="3837950" y="73925"/>
            <a:ext cx="614976" cy="624299"/>
          </a:xfrm>
          <a:prstGeom prst="rect">
            <a:avLst/>
          </a:prstGeom>
          <a:noFill/>
          <a:ln>
            <a:noFill/>
          </a:ln>
        </p:spPr>
      </p:pic>
      <p:sp>
        <p:nvSpPr>
          <p:cNvPr id="89" name="Shape 89"/>
          <p:cNvSpPr txBox="1"/>
          <p:nvPr/>
        </p:nvSpPr>
        <p:spPr>
          <a:xfrm>
            <a:off x="130450" y="1208275"/>
            <a:ext cx="2776799" cy="3609299"/>
          </a:xfrm>
          <a:prstGeom prst="rect">
            <a:avLst/>
          </a:prstGeom>
          <a:solidFill>
            <a:srgbClr val="FFFFFF"/>
          </a:solidFill>
          <a:ln w="19050" cap="flat" cmpd="sng">
            <a:solidFill>
              <a:srgbClr val="4A86E8"/>
            </a:solidFill>
            <a:prstDash val="solid"/>
            <a:round/>
            <a:headEnd type="none" w="med" len="med"/>
            <a:tailEnd type="none" w="med" len="med"/>
          </a:ln>
        </p:spPr>
        <p:txBody>
          <a:bodyPr lIns="91425" tIns="91425" rIns="91425" bIns="91425" anchor="t" anchorCtr="0">
            <a:noAutofit/>
          </a:bodyPr>
          <a:lstStyle/>
          <a:p>
            <a:pPr lvl="0" rtl="0">
              <a:spcBef>
                <a:spcPts val="0"/>
              </a:spcBef>
              <a:spcAft>
                <a:spcPts val="800"/>
              </a:spcAft>
              <a:buClr>
                <a:schemeClr val="dk1"/>
              </a:buClr>
              <a:buSzPct val="91666"/>
              <a:buFont typeface="Arial"/>
              <a:buNone/>
            </a:pPr>
            <a:r>
              <a:rPr lang="en" sz="1200" b="1">
                <a:solidFill>
                  <a:srgbClr val="333333"/>
                </a:solidFill>
                <a:highlight>
                  <a:srgbClr val="FFFFFF"/>
                </a:highlight>
              </a:rPr>
              <a:t>A  successful candidate  </a:t>
            </a:r>
            <a:r>
              <a:rPr lang="en" sz="1000">
                <a:solidFill>
                  <a:srgbClr val="333333"/>
                </a:solidFill>
                <a:highlight>
                  <a:srgbClr val="FFFFFF"/>
                </a:highlight>
              </a:rPr>
              <a:t>must possess strong written, and interpersonal skills and the ability to deal with multiple constituencies in a fast-paced, dynamic, team-based work environment. This job will be filled as a level 2, or level 3, depending upon the successful candidate's competencies, education, and experience. Typically requires a Master's degree or higher plus two years of related experience, or an equivalent combination of education and experience for a level 2. Additional experience and/or education and competencies are required for higher level jobs. At least two years of formal or informal experience designing online and blended courses in a higher education context is preferred. Teaching experience in a K12 or higher education environment and experience with current and emerging learning, communication, and collaboration technologies are also a plus. </a:t>
            </a:r>
          </a:p>
        </p:txBody>
      </p:sp>
    </p:spTree>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93"/>
        <p:cNvGrpSpPr/>
        <p:nvPr/>
      </p:nvGrpSpPr>
      <p:grpSpPr>
        <a:xfrm>
          <a:off x="0" y="0"/>
          <a:ext cx="0" cy="0"/>
          <a:chOff x="0" y="0"/>
          <a:chExt cx="0" cy="0"/>
        </a:xfrm>
      </p:grpSpPr>
      <p:pic>
        <p:nvPicPr>
          <p:cNvPr id="94" name="Shape 94"/>
          <p:cNvPicPr preferRelativeResize="0"/>
          <p:nvPr/>
        </p:nvPicPr>
        <p:blipFill>
          <a:blip r:embed="rId3">
            <a:alphaModFix/>
          </a:blip>
          <a:stretch>
            <a:fillRect/>
          </a:stretch>
        </p:blipFill>
        <p:spPr>
          <a:xfrm>
            <a:off x="137075" y="73912"/>
            <a:ext cx="2381250" cy="1038225"/>
          </a:xfrm>
          <a:prstGeom prst="rect">
            <a:avLst/>
          </a:prstGeom>
          <a:noFill/>
          <a:ln>
            <a:noFill/>
          </a:ln>
        </p:spPr>
      </p:pic>
      <p:sp>
        <p:nvSpPr>
          <p:cNvPr id="95" name="Shape 95"/>
          <p:cNvSpPr txBox="1"/>
          <p:nvPr/>
        </p:nvSpPr>
        <p:spPr>
          <a:xfrm>
            <a:off x="25" y="4910550"/>
            <a:ext cx="9144000" cy="232800"/>
          </a:xfrm>
          <a:prstGeom prst="rect">
            <a:avLst/>
          </a:prstGeom>
          <a:solidFill>
            <a:srgbClr val="1155CC"/>
          </a:solidFill>
          <a:ln>
            <a:noFill/>
          </a:ln>
        </p:spPr>
        <p:txBody>
          <a:bodyPr lIns="91425" tIns="91425" rIns="91425" bIns="91425" anchor="t" anchorCtr="0">
            <a:noAutofit/>
          </a:bodyPr>
          <a:lstStyle/>
          <a:p>
            <a:pPr lvl="0" rtl="0">
              <a:spcBef>
                <a:spcPts val="0"/>
              </a:spcBef>
              <a:buNone/>
            </a:pPr>
            <a:endParaRPr/>
          </a:p>
        </p:txBody>
      </p:sp>
      <p:sp>
        <p:nvSpPr>
          <p:cNvPr id="96" name="Shape 96"/>
          <p:cNvSpPr txBox="1"/>
          <p:nvPr/>
        </p:nvSpPr>
        <p:spPr>
          <a:xfrm>
            <a:off x="3149450" y="76200"/>
            <a:ext cx="3237600" cy="4725899"/>
          </a:xfrm>
          <a:prstGeom prst="rect">
            <a:avLst/>
          </a:prstGeom>
          <a:solidFill>
            <a:srgbClr val="FFFFFF"/>
          </a:solidFill>
          <a:ln w="19050" cap="flat" cmpd="sng">
            <a:solidFill>
              <a:srgbClr val="4A86E8"/>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sz="1000">
              <a:solidFill>
                <a:schemeClr val="dk1"/>
              </a:solidFill>
              <a:highlight>
                <a:srgbClr val="FFFFFF"/>
              </a:highlight>
            </a:endParaRPr>
          </a:p>
          <a:p>
            <a:pPr lvl="0" rtl="0">
              <a:spcBef>
                <a:spcPts val="0"/>
              </a:spcBef>
              <a:buNone/>
            </a:pPr>
            <a:r>
              <a:rPr lang="en" sz="1000" b="1">
                <a:solidFill>
                  <a:srgbClr val="333333"/>
                </a:solidFill>
                <a:highlight>
                  <a:srgbClr val="FFFFFF"/>
                </a:highlight>
              </a:rPr>
              <a:t>			Penn State University</a:t>
            </a:r>
          </a:p>
          <a:p>
            <a:pPr lvl="0" rtl="0">
              <a:spcBef>
                <a:spcPts val="0"/>
              </a:spcBef>
              <a:buNone/>
            </a:pPr>
            <a:endParaRPr sz="1000" b="1">
              <a:solidFill>
                <a:srgbClr val="333333"/>
              </a:solidFill>
              <a:highlight>
                <a:srgbClr val="FFFFFF"/>
              </a:highlight>
            </a:endParaRPr>
          </a:p>
          <a:p>
            <a:pPr lvl="0" rtl="0">
              <a:spcBef>
                <a:spcPts val="0"/>
              </a:spcBef>
              <a:buNone/>
            </a:pPr>
            <a:endParaRPr sz="1000" b="1">
              <a:solidFill>
                <a:srgbClr val="333333"/>
              </a:solidFill>
              <a:highlight>
                <a:srgbClr val="FFFFFF"/>
              </a:highlight>
            </a:endParaRPr>
          </a:p>
          <a:p>
            <a:pPr lvl="0" rtl="0">
              <a:lnSpc>
                <a:spcPct val="100000"/>
              </a:lnSpc>
              <a:spcBef>
                <a:spcPts val="0"/>
              </a:spcBef>
              <a:spcAft>
                <a:spcPts val="0"/>
              </a:spcAft>
              <a:buNone/>
            </a:pPr>
            <a:endParaRPr sz="1000" b="1">
              <a:solidFill>
                <a:srgbClr val="333333"/>
              </a:solidFill>
              <a:highlight>
                <a:srgbClr val="FFFFFF"/>
              </a:highlight>
            </a:endParaRPr>
          </a:p>
          <a:p>
            <a:pPr lvl="0" rtl="0">
              <a:lnSpc>
                <a:spcPct val="100000"/>
              </a:lnSpc>
              <a:spcBef>
                <a:spcPts val="0"/>
              </a:spcBef>
              <a:spcAft>
                <a:spcPts val="0"/>
              </a:spcAft>
              <a:buNone/>
            </a:pPr>
            <a:r>
              <a:rPr lang="en" sz="1200" b="1">
                <a:solidFill>
                  <a:srgbClr val="333333"/>
                </a:solidFill>
                <a:highlight>
                  <a:srgbClr val="FFFFFF"/>
                </a:highlight>
              </a:rPr>
              <a:t>INSTRUCTIONAL DESIGNER</a:t>
            </a:r>
          </a:p>
          <a:p>
            <a:pPr lvl="0" rtl="0">
              <a:lnSpc>
                <a:spcPct val="100000"/>
              </a:lnSpc>
              <a:spcBef>
                <a:spcPts val="0"/>
              </a:spcBef>
              <a:spcAft>
                <a:spcPts val="0"/>
              </a:spcAft>
              <a:buNone/>
            </a:pPr>
            <a:r>
              <a:rPr lang="en" sz="1000" b="1">
                <a:solidFill>
                  <a:srgbClr val="333333"/>
                </a:solidFill>
                <a:highlight>
                  <a:srgbClr val="FFFFFF"/>
                </a:highlight>
              </a:rPr>
              <a:t>Department:  </a:t>
            </a:r>
            <a:r>
              <a:rPr lang="en" sz="1000">
                <a:solidFill>
                  <a:srgbClr val="333333"/>
                </a:solidFill>
                <a:highlight>
                  <a:srgbClr val="FFFFFF"/>
                </a:highlight>
              </a:rPr>
              <a:t>eLearning Design and Innovation Group (eLDIG)</a:t>
            </a:r>
          </a:p>
          <a:p>
            <a:pPr lvl="0" rtl="0">
              <a:lnSpc>
                <a:spcPct val="110000"/>
              </a:lnSpc>
              <a:spcBef>
                <a:spcPts val="0"/>
              </a:spcBef>
              <a:spcAft>
                <a:spcPts val="0"/>
              </a:spcAft>
              <a:buNone/>
            </a:pPr>
            <a:endParaRPr sz="1000" b="1">
              <a:solidFill>
                <a:srgbClr val="333333"/>
              </a:solidFill>
              <a:highlight>
                <a:srgbClr val="FFFFFF"/>
              </a:highlight>
            </a:endParaRPr>
          </a:p>
          <a:p>
            <a:pPr lvl="0" rtl="0">
              <a:lnSpc>
                <a:spcPct val="110000"/>
              </a:lnSpc>
              <a:spcBef>
                <a:spcPts val="0"/>
              </a:spcBef>
              <a:spcAft>
                <a:spcPts val="0"/>
              </a:spcAft>
              <a:buNone/>
            </a:pPr>
            <a:r>
              <a:rPr lang="en" sz="1200" b="1">
                <a:solidFill>
                  <a:srgbClr val="333333"/>
                </a:solidFill>
                <a:highlight>
                  <a:srgbClr val="FFFFFF"/>
                </a:highlight>
              </a:rPr>
              <a:t>DESCRIPTION</a:t>
            </a:r>
          </a:p>
          <a:p>
            <a:pPr lvl="0" rtl="0">
              <a:lnSpc>
                <a:spcPct val="110000"/>
              </a:lnSpc>
              <a:spcBef>
                <a:spcPts val="0"/>
              </a:spcBef>
              <a:spcAft>
                <a:spcPts val="0"/>
              </a:spcAft>
              <a:buNone/>
            </a:pPr>
            <a:endParaRPr sz="1200" b="1">
              <a:solidFill>
                <a:srgbClr val="333333"/>
              </a:solidFill>
              <a:highlight>
                <a:srgbClr val="FFFFFF"/>
              </a:highlight>
            </a:endParaRPr>
          </a:p>
          <a:p>
            <a:pPr lvl="0" rtl="0">
              <a:lnSpc>
                <a:spcPct val="100000"/>
              </a:lnSpc>
              <a:spcBef>
                <a:spcPts val="0"/>
              </a:spcBef>
              <a:spcAft>
                <a:spcPts val="800"/>
              </a:spcAft>
              <a:buNone/>
            </a:pPr>
            <a:r>
              <a:rPr lang="en" sz="1000">
                <a:solidFill>
                  <a:srgbClr val="333333"/>
                </a:solidFill>
                <a:highlight>
                  <a:srgbClr val="FFFFFF"/>
                </a:highlight>
              </a:rPr>
              <a:t>The Smeal College of Business is seeking an Instructional Designer to join our</a:t>
            </a:r>
            <a:r>
              <a:rPr lang="en" sz="1000">
                <a:solidFill>
                  <a:srgbClr val="333333"/>
                </a:solidFill>
              </a:rPr>
              <a:t> eLearning Design and Innovation Group (eLDIG). </a:t>
            </a:r>
            <a:r>
              <a:rPr lang="en" sz="1000">
                <a:solidFill>
                  <a:srgbClr val="333333"/>
                </a:solidFill>
                <a:highlight>
                  <a:srgbClr val="FFFFFF"/>
                </a:highlight>
              </a:rPr>
              <a:t>This position utilizes knowledge of learning science and instructional design to assist faculty in the design and development of the College’s online and blended teaching and learning efforts. We are searching for a team player that can work with instructors, the eLDIG team, and a team of multimedia specialists and programmers, to create engaging learning experiences in response to Smeal’s growing online and hybrid education needs. The successful candidate needs to think creatively and have the ability to apply research-based learning theories including needs and task analysis, pedagogical theory, assessment strategies, and best practices for the development of university-level courses. </a:t>
            </a:r>
          </a:p>
        </p:txBody>
      </p:sp>
      <p:sp>
        <p:nvSpPr>
          <p:cNvPr id="97" name="Shape 97"/>
          <p:cNvSpPr txBox="1"/>
          <p:nvPr/>
        </p:nvSpPr>
        <p:spPr>
          <a:xfrm>
            <a:off x="6531250" y="65275"/>
            <a:ext cx="2381099" cy="3462899"/>
          </a:xfrm>
          <a:prstGeom prst="rect">
            <a:avLst/>
          </a:prstGeom>
          <a:solidFill>
            <a:srgbClr val="FFFFFF"/>
          </a:solidFill>
          <a:ln w="19050" cap="flat" cmpd="sng">
            <a:solidFill>
              <a:srgbClr val="4A86E8"/>
            </a:solidFill>
            <a:prstDash val="solid"/>
            <a:round/>
            <a:headEnd type="none" w="med" len="med"/>
            <a:tailEnd type="none" w="med" len="med"/>
          </a:ln>
        </p:spPr>
        <p:txBody>
          <a:bodyPr lIns="91425" tIns="91425" rIns="91425" bIns="91425" anchor="t" anchorCtr="0">
            <a:noAutofit/>
          </a:bodyPr>
          <a:lstStyle/>
          <a:p>
            <a:pPr lvl="0" rtl="0">
              <a:spcBef>
                <a:spcPts val="0"/>
              </a:spcBef>
              <a:spcAft>
                <a:spcPts val="800"/>
              </a:spcAft>
              <a:buNone/>
            </a:pPr>
            <a:r>
              <a:rPr lang="en" sz="1200" b="1">
                <a:solidFill>
                  <a:srgbClr val="333333"/>
                </a:solidFill>
                <a:highlight>
                  <a:srgbClr val="FFFFFF"/>
                </a:highlight>
              </a:rPr>
              <a:t>Responsibilities.</a:t>
            </a:r>
            <a:r>
              <a:rPr lang="en" sz="1000">
                <a:solidFill>
                  <a:srgbClr val="333333"/>
                </a:solidFill>
                <a:highlight>
                  <a:srgbClr val="FFFFFF"/>
                </a:highlight>
              </a:rPr>
              <a:t> </a:t>
            </a:r>
          </a:p>
          <a:p>
            <a:pPr lvl="0" rtl="0">
              <a:spcBef>
                <a:spcPts val="0"/>
              </a:spcBef>
              <a:spcAft>
                <a:spcPts val="800"/>
              </a:spcAft>
              <a:buClr>
                <a:schemeClr val="dk1"/>
              </a:buClr>
              <a:buSzPct val="110000"/>
              <a:buFont typeface="Arial"/>
              <a:buNone/>
            </a:pPr>
            <a:r>
              <a:rPr lang="en" sz="1000">
                <a:solidFill>
                  <a:srgbClr val="333333"/>
                </a:solidFill>
                <a:highlight>
                  <a:srgbClr val="FFFFFF"/>
                </a:highlight>
              </a:rPr>
              <a:t>The ability to collaborate and consult with subject matter experts on the effective use of learning strategies, web-based resources, multimedia technologies, and instructional applications and systems to improve teaching and learning for online and blended delivery is essential. The candidate must be able to incorporate current approaches to online learning including problem-based learning and case-based learning and maintain a constant focus on usability and accessibility requirements. The ability to develop course content for use in current and future </a:t>
            </a:r>
            <a:r>
              <a:rPr lang="en" sz="1000">
                <a:solidFill>
                  <a:srgbClr val="333333"/>
                </a:solidFill>
                <a:highlight>
                  <a:srgbClr val="FFFF00"/>
                </a:highlight>
              </a:rPr>
              <a:t>learning management systems (e.g. ANGEL, Canvas) </a:t>
            </a:r>
            <a:r>
              <a:rPr lang="en" sz="1000">
                <a:solidFill>
                  <a:srgbClr val="333333"/>
                </a:solidFill>
                <a:highlight>
                  <a:srgbClr val="FFFFFF"/>
                </a:highlight>
              </a:rPr>
              <a:t>is fundamental to this position. </a:t>
            </a:r>
          </a:p>
        </p:txBody>
      </p:sp>
      <p:pic>
        <p:nvPicPr>
          <p:cNvPr id="98" name="Shape 98"/>
          <p:cNvPicPr preferRelativeResize="0"/>
          <p:nvPr/>
        </p:nvPicPr>
        <p:blipFill rotWithShape="1">
          <a:blip r:embed="rId4">
            <a:alphaModFix/>
          </a:blip>
          <a:srcRect l="10768" t="21857" r="64572" b="24038"/>
          <a:stretch/>
        </p:blipFill>
        <p:spPr>
          <a:xfrm>
            <a:off x="3837950" y="73925"/>
            <a:ext cx="614976" cy="624299"/>
          </a:xfrm>
          <a:prstGeom prst="rect">
            <a:avLst/>
          </a:prstGeom>
          <a:noFill/>
          <a:ln>
            <a:noFill/>
          </a:ln>
        </p:spPr>
      </p:pic>
      <p:sp>
        <p:nvSpPr>
          <p:cNvPr id="99" name="Shape 99"/>
          <p:cNvSpPr txBox="1"/>
          <p:nvPr/>
        </p:nvSpPr>
        <p:spPr>
          <a:xfrm>
            <a:off x="130450" y="1208275"/>
            <a:ext cx="2776799" cy="3161700"/>
          </a:xfrm>
          <a:prstGeom prst="rect">
            <a:avLst/>
          </a:prstGeom>
          <a:solidFill>
            <a:srgbClr val="FFFFFF"/>
          </a:solidFill>
          <a:ln w="19050" cap="flat" cmpd="sng">
            <a:solidFill>
              <a:srgbClr val="4A86E8"/>
            </a:solidFill>
            <a:prstDash val="solid"/>
            <a:round/>
            <a:headEnd type="none" w="med" len="med"/>
            <a:tailEnd type="none" w="med" len="med"/>
          </a:ln>
        </p:spPr>
        <p:txBody>
          <a:bodyPr lIns="91425" tIns="91425" rIns="91425" bIns="91425" anchor="t" anchorCtr="0">
            <a:noAutofit/>
          </a:bodyPr>
          <a:lstStyle/>
          <a:p>
            <a:pPr lvl="0" rtl="0">
              <a:spcBef>
                <a:spcPts val="0"/>
              </a:spcBef>
              <a:spcAft>
                <a:spcPts val="800"/>
              </a:spcAft>
              <a:buClr>
                <a:schemeClr val="dk1"/>
              </a:buClr>
              <a:buSzPct val="91666"/>
              <a:buFont typeface="Arial"/>
              <a:buNone/>
            </a:pPr>
            <a:r>
              <a:rPr lang="en" sz="1200" b="1">
                <a:solidFill>
                  <a:srgbClr val="333333"/>
                </a:solidFill>
                <a:highlight>
                  <a:srgbClr val="FFFFFF"/>
                </a:highlight>
              </a:rPr>
              <a:t>A  successful candidate  </a:t>
            </a:r>
            <a:r>
              <a:rPr lang="en" sz="1000">
                <a:solidFill>
                  <a:srgbClr val="333333"/>
                </a:solidFill>
                <a:highlight>
                  <a:srgbClr val="FFFFFF"/>
                </a:highlight>
              </a:rPr>
              <a:t>must possess strong written, and interpersonal skills and the ability to deal with multiple constituencies in a fast-paced, dynamic, team-based work environment.  Typically </a:t>
            </a:r>
            <a:r>
              <a:rPr lang="en" sz="1000">
                <a:solidFill>
                  <a:srgbClr val="333333"/>
                </a:solidFill>
                <a:highlight>
                  <a:srgbClr val="FFFF00"/>
                </a:highlight>
              </a:rPr>
              <a:t>requires a Master's degree</a:t>
            </a:r>
            <a:r>
              <a:rPr lang="en" sz="1000">
                <a:solidFill>
                  <a:srgbClr val="333333"/>
                </a:solidFill>
                <a:highlight>
                  <a:srgbClr val="FFFFFF"/>
                </a:highlight>
              </a:rPr>
              <a:t> or higher plus two years of related experience, or an equivalent combination of education and experience for a level 2. Additional experience and/or education and competencies are required for higher level jobs. At least two years of formal or informal experience designing online and blended courses in a higher education context is preferred. Teaching experience in a K12 or higher education environment and experience with current and emerging learning, communication, and collaboration technologies are also a plus. </a:t>
            </a:r>
          </a:p>
        </p:txBody>
      </p:sp>
      <p:sp>
        <p:nvSpPr>
          <p:cNvPr id="100" name="Shape 100"/>
          <p:cNvSpPr txBox="1"/>
          <p:nvPr/>
        </p:nvSpPr>
        <p:spPr>
          <a:xfrm>
            <a:off x="6531250" y="3624675"/>
            <a:ext cx="2423399" cy="1220699"/>
          </a:xfrm>
          <a:prstGeom prst="rect">
            <a:avLst/>
          </a:prstGeom>
          <a:solidFill>
            <a:srgbClr val="4A86E8"/>
          </a:solidFill>
          <a:ln w="28575"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sz="1700" b="1">
                <a:solidFill>
                  <a:srgbClr val="FFFF00"/>
                </a:solidFill>
              </a:rPr>
              <a:t>Skills to be Acquired:</a:t>
            </a:r>
          </a:p>
          <a:p>
            <a:pPr lvl="0" rtl="0">
              <a:spcBef>
                <a:spcPts val="0"/>
              </a:spcBef>
              <a:buNone/>
            </a:pPr>
            <a:endParaRPr sz="1700" b="1">
              <a:solidFill>
                <a:srgbClr val="FFFF00"/>
              </a:solidFill>
            </a:endParaRPr>
          </a:p>
          <a:p>
            <a:pPr lvl="0" rtl="0">
              <a:spcBef>
                <a:spcPts val="0"/>
              </a:spcBef>
              <a:buNone/>
            </a:pPr>
            <a:r>
              <a:rPr lang="en" sz="1700" b="1">
                <a:solidFill>
                  <a:srgbClr val="FFFF00"/>
                </a:solidFill>
              </a:rPr>
              <a:t>Benefit from MS LDT:  </a:t>
            </a:r>
          </a:p>
          <a:p>
            <a:pPr lvl="0">
              <a:spcBef>
                <a:spcPts val="0"/>
              </a:spcBef>
              <a:buClr>
                <a:schemeClr val="dk1"/>
              </a:buClr>
              <a:buSzPct val="64705"/>
              <a:buFont typeface="Arial"/>
              <a:buNone/>
            </a:pPr>
            <a:r>
              <a:rPr lang="en" sz="1700" b="1">
                <a:solidFill>
                  <a:srgbClr val="FFFF00"/>
                </a:solidFill>
              </a:rPr>
              <a:t> </a:t>
            </a:r>
          </a:p>
        </p:txBody>
      </p:sp>
      <p:cxnSp>
        <p:nvCxnSpPr>
          <p:cNvPr id="101" name="Shape 101"/>
          <p:cNvCxnSpPr/>
          <p:nvPr/>
        </p:nvCxnSpPr>
        <p:spPr>
          <a:xfrm rot="10800000">
            <a:off x="1517075" y="2228274"/>
            <a:ext cx="5014799" cy="2141700"/>
          </a:xfrm>
          <a:prstGeom prst="straightConnector1">
            <a:avLst/>
          </a:prstGeom>
          <a:noFill/>
          <a:ln w="28575" cap="flat" cmpd="sng">
            <a:solidFill>
              <a:schemeClr val="dk2"/>
            </a:solidFill>
            <a:prstDash val="solid"/>
            <a:round/>
            <a:headEnd type="none" w="lg" len="lg"/>
            <a:tailEnd type="triangle" w="lg" len="lg"/>
          </a:ln>
        </p:spPr>
      </p:cxnSp>
      <p:cxnSp>
        <p:nvCxnSpPr>
          <p:cNvPr id="102" name="Shape 102"/>
          <p:cNvCxnSpPr/>
          <p:nvPr/>
        </p:nvCxnSpPr>
        <p:spPr>
          <a:xfrm rot="10800000" flipH="1">
            <a:off x="6531875" y="3110799"/>
            <a:ext cx="698699" cy="681600"/>
          </a:xfrm>
          <a:prstGeom prst="straightConnector1">
            <a:avLst/>
          </a:prstGeom>
          <a:noFill/>
          <a:ln w="28575" cap="flat" cmpd="sng">
            <a:solidFill>
              <a:schemeClr val="dk2"/>
            </a:solidFill>
            <a:prstDash val="solid"/>
            <a:round/>
            <a:headEnd type="none" w="lg" len="lg"/>
            <a:tailEnd type="triangle" w="lg" len="lg"/>
          </a:ln>
        </p:spPr>
      </p:cxnSp>
    </p:spTree>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99999"/>
        </a:solidFill>
        <a:effectLst/>
      </p:bgPr>
    </p:bg>
    <p:spTree>
      <p:nvGrpSpPr>
        <p:cNvPr id="1" name="Shape 106"/>
        <p:cNvGrpSpPr/>
        <p:nvPr/>
      </p:nvGrpSpPr>
      <p:grpSpPr>
        <a:xfrm>
          <a:off x="0" y="0"/>
          <a:ext cx="0" cy="0"/>
          <a:chOff x="0" y="0"/>
          <a:chExt cx="0" cy="0"/>
        </a:xfrm>
      </p:grpSpPr>
      <p:pic>
        <p:nvPicPr>
          <p:cNvPr id="2" name="Slide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94090" y="652250"/>
            <a:ext cx="609600" cy="609600"/>
          </a:xfrm>
          <a:prstGeom prst="rect">
            <a:avLst/>
          </a:prstGeom>
        </p:spPr>
      </p:pic>
      <p:sp>
        <p:nvSpPr>
          <p:cNvPr id="107" name="Shape 107"/>
          <p:cNvSpPr txBox="1"/>
          <p:nvPr/>
        </p:nvSpPr>
        <p:spPr>
          <a:xfrm>
            <a:off x="1136425" y="4106950"/>
            <a:ext cx="1018500" cy="373199"/>
          </a:xfrm>
          <a:prstGeom prst="rect">
            <a:avLst/>
          </a:prstGeom>
          <a:solidFill>
            <a:srgbClr val="D9EAD3"/>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a:p>
        </p:txBody>
      </p:sp>
      <p:sp>
        <p:nvSpPr>
          <p:cNvPr id="108" name="Shape 108"/>
          <p:cNvSpPr txBox="1"/>
          <p:nvPr/>
        </p:nvSpPr>
        <p:spPr>
          <a:xfrm>
            <a:off x="25" y="4910550"/>
            <a:ext cx="9144000" cy="232800"/>
          </a:xfrm>
          <a:prstGeom prst="rect">
            <a:avLst/>
          </a:prstGeom>
          <a:solidFill>
            <a:srgbClr val="6AA84F"/>
          </a:solidFill>
          <a:ln>
            <a:noFill/>
          </a:ln>
        </p:spPr>
        <p:txBody>
          <a:bodyPr lIns="91425" tIns="91425" rIns="91425" bIns="91425" anchor="t" anchorCtr="0">
            <a:noAutofit/>
          </a:bodyPr>
          <a:lstStyle/>
          <a:p>
            <a:pPr lvl="0" rtl="0">
              <a:spcBef>
                <a:spcPts val="0"/>
              </a:spcBef>
              <a:buNone/>
            </a:pPr>
            <a:endParaRPr/>
          </a:p>
        </p:txBody>
      </p:sp>
      <p:sp>
        <p:nvSpPr>
          <p:cNvPr id="109" name="Shape 109"/>
          <p:cNvSpPr txBox="1"/>
          <p:nvPr/>
        </p:nvSpPr>
        <p:spPr>
          <a:xfrm>
            <a:off x="4237600" y="766775"/>
            <a:ext cx="3386700" cy="3691499"/>
          </a:xfrm>
          <a:prstGeom prst="rect">
            <a:avLst/>
          </a:prstGeom>
          <a:solidFill>
            <a:srgbClr val="D9EAD3"/>
          </a:solidFill>
          <a:ln w="76200"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a:solidFill>
                <a:schemeClr val="dk1"/>
              </a:solidFill>
              <a:highlight>
                <a:srgbClr val="D9EAD3"/>
              </a:highlight>
              <a:latin typeface="Source Code Pro"/>
              <a:ea typeface="Source Code Pro"/>
              <a:cs typeface="Source Code Pro"/>
              <a:sym typeface="Source Code Pro"/>
            </a:endParaRPr>
          </a:p>
          <a:p>
            <a:pPr marL="457200" lvl="0" indent="-228600" rtl="0">
              <a:spcBef>
                <a:spcPts val="0"/>
              </a:spcBef>
              <a:buClr>
                <a:schemeClr val="dk1"/>
              </a:buClr>
              <a:buFont typeface="Tahoma"/>
              <a:buChar char="●"/>
            </a:pPr>
            <a:r>
              <a:rPr lang="en">
                <a:solidFill>
                  <a:schemeClr val="dk1"/>
                </a:solidFill>
                <a:highlight>
                  <a:srgbClr val="D9EAD3"/>
                </a:highlight>
                <a:latin typeface="Tahoma"/>
                <a:ea typeface="Tahoma"/>
                <a:cs typeface="Tahoma"/>
                <a:sym typeface="Tahoma"/>
              </a:rPr>
              <a:t>How is the MS in LDT at Purdue preparing you in your Career Pathway?</a:t>
            </a:r>
          </a:p>
          <a:p>
            <a:pPr lvl="0" rtl="0">
              <a:spcBef>
                <a:spcPts val="0"/>
              </a:spcBef>
              <a:buNone/>
            </a:pPr>
            <a:endParaRPr>
              <a:solidFill>
                <a:schemeClr val="dk1"/>
              </a:solidFill>
              <a:highlight>
                <a:srgbClr val="D9EAD3"/>
              </a:highlight>
              <a:latin typeface="Tahoma"/>
              <a:ea typeface="Tahoma"/>
              <a:cs typeface="Tahoma"/>
              <a:sym typeface="Tahoma"/>
            </a:endParaRPr>
          </a:p>
          <a:p>
            <a:pPr marL="457200" lvl="0" indent="-228600" rtl="0">
              <a:spcBef>
                <a:spcPts val="0"/>
              </a:spcBef>
              <a:buClr>
                <a:schemeClr val="dk1"/>
              </a:buClr>
              <a:buFont typeface="Tahoma"/>
              <a:buChar char="●"/>
            </a:pPr>
            <a:r>
              <a:rPr lang="en">
                <a:solidFill>
                  <a:schemeClr val="dk1"/>
                </a:solidFill>
                <a:highlight>
                  <a:srgbClr val="D9EAD3"/>
                </a:highlight>
                <a:latin typeface="Tahoma"/>
                <a:ea typeface="Tahoma"/>
                <a:cs typeface="Tahoma"/>
                <a:sym typeface="Tahoma"/>
              </a:rPr>
              <a:t>Are there additional skills you plan to acquire in the field of ID?</a:t>
            </a:r>
          </a:p>
          <a:p>
            <a:pPr lvl="0" rtl="0">
              <a:spcBef>
                <a:spcPts val="0"/>
              </a:spcBef>
              <a:buNone/>
            </a:pPr>
            <a:endParaRPr>
              <a:solidFill>
                <a:schemeClr val="dk1"/>
              </a:solidFill>
              <a:highlight>
                <a:srgbClr val="D9EAD3"/>
              </a:highlight>
              <a:latin typeface="Tahoma"/>
              <a:ea typeface="Tahoma"/>
              <a:cs typeface="Tahoma"/>
              <a:sym typeface="Tahoma"/>
            </a:endParaRPr>
          </a:p>
          <a:p>
            <a:pPr marL="457200" lvl="0" indent="-228600" rtl="0">
              <a:spcBef>
                <a:spcPts val="0"/>
              </a:spcBef>
              <a:buClr>
                <a:schemeClr val="dk1"/>
              </a:buClr>
              <a:buFont typeface="Tahoma"/>
              <a:buChar char="●"/>
            </a:pPr>
            <a:r>
              <a:rPr lang="en">
                <a:solidFill>
                  <a:schemeClr val="dk1"/>
                </a:solidFill>
                <a:highlight>
                  <a:srgbClr val="D9EAD3"/>
                </a:highlight>
                <a:latin typeface="Tahoma"/>
                <a:ea typeface="Tahoma"/>
                <a:cs typeface="Tahoma"/>
                <a:sym typeface="Tahoma"/>
              </a:rPr>
              <a:t>Have you searched for ID jobs outside of your current position?  What was your experience?</a:t>
            </a:r>
          </a:p>
          <a:p>
            <a:pPr lvl="0" rtl="0">
              <a:spcBef>
                <a:spcPts val="0"/>
              </a:spcBef>
              <a:buNone/>
            </a:pPr>
            <a:endParaRPr>
              <a:solidFill>
                <a:schemeClr val="dk1"/>
              </a:solidFill>
              <a:highlight>
                <a:srgbClr val="D9EAD3"/>
              </a:highlight>
              <a:latin typeface="Tahoma"/>
              <a:ea typeface="Tahoma"/>
              <a:cs typeface="Tahoma"/>
              <a:sym typeface="Tahoma"/>
            </a:endParaRPr>
          </a:p>
          <a:p>
            <a:pPr marL="457200" lvl="0" indent="-228600" rtl="0">
              <a:spcBef>
                <a:spcPts val="0"/>
              </a:spcBef>
              <a:buClr>
                <a:schemeClr val="dk1"/>
              </a:buClr>
              <a:buFont typeface="Tahoma"/>
              <a:buChar char="●"/>
            </a:pPr>
            <a:r>
              <a:rPr lang="en">
                <a:solidFill>
                  <a:schemeClr val="dk1"/>
                </a:solidFill>
                <a:highlight>
                  <a:srgbClr val="D9EAD3"/>
                </a:highlight>
                <a:latin typeface="Tahoma"/>
                <a:ea typeface="Tahoma"/>
                <a:cs typeface="Tahoma"/>
                <a:sym typeface="Tahoma"/>
              </a:rPr>
              <a:t>What do you feel is the most important skill you will need and use in the ID field?  </a:t>
            </a:r>
          </a:p>
          <a:p>
            <a:pPr lvl="0" rtl="0">
              <a:spcBef>
                <a:spcPts val="0"/>
              </a:spcBef>
              <a:buNone/>
            </a:pPr>
            <a:endParaRPr>
              <a:solidFill>
                <a:schemeClr val="dk1"/>
              </a:solidFill>
              <a:highlight>
                <a:srgbClr val="D9EAD3"/>
              </a:highlight>
              <a:latin typeface="Tahoma"/>
              <a:ea typeface="Tahoma"/>
              <a:cs typeface="Tahoma"/>
              <a:sym typeface="Tahoma"/>
            </a:endParaRPr>
          </a:p>
          <a:p>
            <a:pPr lvl="0" rtl="0">
              <a:spcBef>
                <a:spcPts val="0"/>
              </a:spcBef>
              <a:buNone/>
            </a:pPr>
            <a:endParaRPr>
              <a:solidFill>
                <a:schemeClr val="dk1"/>
              </a:solidFill>
              <a:highlight>
                <a:srgbClr val="D9EAD3"/>
              </a:highlight>
              <a:latin typeface="Tahoma"/>
              <a:ea typeface="Tahoma"/>
              <a:cs typeface="Tahoma"/>
              <a:sym typeface="Tahoma"/>
            </a:endParaRPr>
          </a:p>
          <a:p>
            <a:pPr lvl="0" rtl="0">
              <a:spcBef>
                <a:spcPts val="0"/>
              </a:spcBef>
              <a:buNone/>
            </a:pPr>
            <a:endParaRPr sz="1000" b="1">
              <a:solidFill>
                <a:srgbClr val="333333"/>
              </a:solidFill>
              <a:highlight>
                <a:srgbClr val="FFFFFF"/>
              </a:highlight>
              <a:latin typeface="Tahoma"/>
              <a:ea typeface="Tahoma"/>
              <a:cs typeface="Tahoma"/>
              <a:sym typeface="Tahoma"/>
            </a:endParaRPr>
          </a:p>
          <a:p>
            <a:pPr lvl="0" rtl="0">
              <a:spcBef>
                <a:spcPts val="0"/>
              </a:spcBef>
              <a:buNone/>
            </a:pPr>
            <a:endParaRPr sz="1000" b="1">
              <a:solidFill>
                <a:srgbClr val="333333"/>
              </a:solidFill>
              <a:highlight>
                <a:srgbClr val="FFFFFF"/>
              </a:highlight>
              <a:latin typeface="Tahoma"/>
              <a:ea typeface="Tahoma"/>
              <a:cs typeface="Tahoma"/>
              <a:sym typeface="Tahoma"/>
            </a:endParaRPr>
          </a:p>
          <a:p>
            <a:pPr lvl="0" rtl="0">
              <a:spcBef>
                <a:spcPts val="0"/>
              </a:spcBef>
              <a:buNone/>
            </a:pPr>
            <a:endParaRPr sz="1000" b="1">
              <a:solidFill>
                <a:srgbClr val="333333"/>
              </a:solidFill>
              <a:highlight>
                <a:srgbClr val="FFFFFF"/>
              </a:highlight>
              <a:latin typeface="Tahoma"/>
              <a:ea typeface="Tahoma"/>
              <a:cs typeface="Tahoma"/>
              <a:sym typeface="Tahoma"/>
            </a:endParaRPr>
          </a:p>
          <a:p>
            <a:pPr lvl="0" rtl="0">
              <a:spcBef>
                <a:spcPts val="0"/>
              </a:spcBef>
              <a:buNone/>
            </a:pPr>
            <a:endParaRPr sz="1000" b="1">
              <a:solidFill>
                <a:srgbClr val="333333"/>
              </a:solidFill>
              <a:highlight>
                <a:srgbClr val="FFFFFF"/>
              </a:highlight>
              <a:latin typeface="Tahoma"/>
              <a:ea typeface="Tahoma"/>
              <a:cs typeface="Tahoma"/>
              <a:sym typeface="Tahoma"/>
            </a:endParaRPr>
          </a:p>
          <a:p>
            <a:pPr lvl="0" rtl="0">
              <a:lnSpc>
                <a:spcPct val="100000"/>
              </a:lnSpc>
              <a:spcBef>
                <a:spcPts val="0"/>
              </a:spcBef>
              <a:spcAft>
                <a:spcPts val="0"/>
              </a:spcAft>
              <a:buNone/>
            </a:pPr>
            <a:endParaRPr sz="1000" b="1">
              <a:solidFill>
                <a:srgbClr val="333333"/>
              </a:solidFill>
              <a:highlight>
                <a:srgbClr val="FFFFFF"/>
              </a:highlight>
              <a:latin typeface="Tahoma"/>
              <a:ea typeface="Tahoma"/>
              <a:cs typeface="Tahoma"/>
              <a:sym typeface="Tahoma"/>
            </a:endParaRPr>
          </a:p>
          <a:p>
            <a:pPr lvl="0" rtl="0">
              <a:lnSpc>
                <a:spcPct val="100000"/>
              </a:lnSpc>
              <a:spcBef>
                <a:spcPts val="0"/>
              </a:spcBef>
              <a:spcAft>
                <a:spcPts val="800"/>
              </a:spcAft>
              <a:buNone/>
            </a:pPr>
            <a:endParaRPr sz="1000" b="1">
              <a:solidFill>
                <a:srgbClr val="333333"/>
              </a:solidFill>
              <a:highlight>
                <a:srgbClr val="FFFFFF"/>
              </a:highlight>
              <a:latin typeface="Tahoma"/>
              <a:ea typeface="Tahoma"/>
              <a:cs typeface="Tahoma"/>
              <a:sym typeface="Tahoma"/>
            </a:endParaRPr>
          </a:p>
        </p:txBody>
      </p:sp>
      <p:sp>
        <p:nvSpPr>
          <p:cNvPr id="110" name="Shape 110"/>
          <p:cNvSpPr txBox="1"/>
          <p:nvPr/>
        </p:nvSpPr>
        <p:spPr>
          <a:xfrm>
            <a:off x="228600" y="228600"/>
            <a:ext cx="3345300" cy="1882199"/>
          </a:xfrm>
          <a:prstGeom prst="rect">
            <a:avLst/>
          </a:prstGeom>
          <a:solidFill>
            <a:srgbClr val="6AA84F"/>
          </a:solidFill>
          <a:ln w="9525" cap="flat" cmpd="sng">
            <a:solidFill>
              <a:srgbClr val="666666"/>
            </a:solidFill>
            <a:prstDash val="solid"/>
            <a:round/>
            <a:headEnd type="none" w="med" len="med"/>
            <a:tailEnd type="none" w="med" len="med"/>
          </a:ln>
        </p:spPr>
        <p:txBody>
          <a:bodyPr lIns="91425" tIns="91425" rIns="91425" bIns="91425" anchor="t" anchorCtr="0">
            <a:noAutofit/>
          </a:bodyPr>
          <a:lstStyle/>
          <a:p>
            <a:pPr lvl="0">
              <a:spcBef>
                <a:spcPts val="0"/>
              </a:spcBef>
              <a:buNone/>
            </a:pPr>
            <a:endParaRPr/>
          </a:p>
        </p:txBody>
      </p:sp>
      <p:pic>
        <p:nvPicPr>
          <p:cNvPr id="111" name="Shape 111"/>
          <p:cNvPicPr preferRelativeResize="0"/>
          <p:nvPr/>
        </p:nvPicPr>
        <p:blipFill>
          <a:blip r:embed="rId6">
            <a:alphaModFix/>
          </a:blip>
          <a:stretch>
            <a:fillRect/>
          </a:stretch>
        </p:blipFill>
        <p:spPr>
          <a:xfrm flipH="1">
            <a:off x="363800" y="371050"/>
            <a:ext cx="3130799" cy="2168724"/>
          </a:xfrm>
          <a:prstGeom prst="rect">
            <a:avLst/>
          </a:prstGeom>
          <a:noFill/>
          <a:ln>
            <a:noFill/>
          </a:ln>
        </p:spPr>
      </p:pic>
      <p:sp>
        <p:nvSpPr>
          <p:cNvPr id="112" name="Shape 112"/>
          <p:cNvSpPr txBox="1"/>
          <p:nvPr/>
        </p:nvSpPr>
        <p:spPr>
          <a:xfrm>
            <a:off x="869900" y="652250"/>
            <a:ext cx="1966199" cy="1108799"/>
          </a:xfrm>
          <a:prstGeom prst="rect">
            <a:avLst/>
          </a:prstGeom>
          <a:noFill/>
          <a:ln>
            <a:noFill/>
          </a:ln>
        </p:spPr>
        <p:txBody>
          <a:bodyPr lIns="91425" tIns="91425" rIns="91425" bIns="91425" anchor="t" anchorCtr="0">
            <a:noAutofit/>
          </a:bodyPr>
          <a:lstStyle/>
          <a:p>
            <a:pPr lvl="0" algn="ctr" rtl="0">
              <a:spcBef>
                <a:spcPts val="0"/>
              </a:spcBef>
              <a:buNone/>
            </a:pPr>
            <a:r>
              <a:rPr lang="en" sz="2200" b="1">
                <a:latin typeface="Source Code Pro"/>
                <a:ea typeface="Source Code Pro"/>
                <a:cs typeface="Source Code Pro"/>
                <a:sym typeface="Source Code Pro"/>
              </a:rPr>
              <a:t>Discussion</a:t>
            </a:r>
          </a:p>
          <a:p>
            <a:pPr lvl="0" algn="ctr" rtl="0">
              <a:spcBef>
                <a:spcPts val="0"/>
              </a:spcBef>
              <a:buNone/>
            </a:pPr>
            <a:endParaRPr sz="600" b="1">
              <a:latin typeface="Source Code Pro"/>
              <a:ea typeface="Source Code Pro"/>
              <a:cs typeface="Source Code Pro"/>
              <a:sym typeface="Source Code Pro"/>
            </a:endParaRPr>
          </a:p>
          <a:p>
            <a:pPr lvl="0" algn="ctr">
              <a:spcBef>
                <a:spcPts val="0"/>
              </a:spcBef>
              <a:buNone/>
            </a:pPr>
            <a:r>
              <a:rPr lang="en" sz="2200" b="1">
                <a:latin typeface="Source Code Pro"/>
                <a:ea typeface="Source Code Pro"/>
                <a:cs typeface="Source Code Pro"/>
                <a:sym typeface="Source Code Pro"/>
              </a:rPr>
              <a:t>Points</a:t>
            </a:r>
          </a:p>
        </p:txBody>
      </p:sp>
      <p:sp>
        <p:nvSpPr>
          <p:cNvPr id="113" name="Shape 113"/>
          <p:cNvSpPr txBox="1"/>
          <p:nvPr/>
        </p:nvSpPr>
        <p:spPr>
          <a:xfrm>
            <a:off x="125" y="4836000"/>
            <a:ext cx="9144000" cy="74700"/>
          </a:xfrm>
          <a:prstGeom prst="rect">
            <a:avLst/>
          </a:prstGeom>
          <a:solidFill>
            <a:srgbClr val="000000"/>
          </a:solidFill>
          <a:ln>
            <a:noFill/>
          </a:ln>
        </p:spPr>
        <p:txBody>
          <a:bodyPr lIns="91425" tIns="91425" rIns="91425" bIns="91425" anchor="t" anchorCtr="0">
            <a:noAutofit/>
          </a:bodyPr>
          <a:lstStyle/>
          <a:p>
            <a:pPr lvl="0">
              <a:spcBef>
                <a:spcPts val="0"/>
              </a:spcBef>
              <a:buNone/>
            </a:pPr>
            <a:endParaRPr/>
          </a:p>
        </p:txBody>
      </p:sp>
      <p:sp>
        <p:nvSpPr>
          <p:cNvPr id="114" name="Shape 114"/>
          <p:cNvSpPr txBox="1"/>
          <p:nvPr/>
        </p:nvSpPr>
        <p:spPr>
          <a:xfrm>
            <a:off x="1496150" y="3645275"/>
            <a:ext cx="1018500" cy="373199"/>
          </a:xfrm>
          <a:prstGeom prst="rect">
            <a:avLst/>
          </a:prstGeom>
          <a:solidFill>
            <a:srgbClr val="6AA84F"/>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a:spcBef>
                <a:spcPts val="0"/>
              </a:spcBef>
              <a:buNone/>
            </a:pPr>
            <a:endParaRPr/>
          </a:p>
        </p:txBody>
      </p:sp>
      <p:sp>
        <p:nvSpPr>
          <p:cNvPr id="115" name="Shape 115"/>
          <p:cNvSpPr txBox="1"/>
          <p:nvPr/>
        </p:nvSpPr>
        <p:spPr>
          <a:xfrm>
            <a:off x="726150" y="3924300"/>
            <a:ext cx="1018500" cy="373199"/>
          </a:xfrm>
          <a:prstGeom prst="rect">
            <a:avLst/>
          </a:prstGeom>
          <a:solidFill>
            <a:srgbClr val="38761D"/>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a:p>
        </p:txBody>
      </p:sp>
      <p:sp>
        <p:nvSpPr>
          <p:cNvPr id="116" name="Shape 116"/>
          <p:cNvSpPr txBox="1"/>
          <p:nvPr/>
        </p:nvSpPr>
        <p:spPr>
          <a:xfrm>
            <a:off x="8020075" y="3421150"/>
            <a:ext cx="1018500" cy="373199"/>
          </a:xfrm>
          <a:prstGeom prst="rect">
            <a:avLst/>
          </a:prstGeom>
          <a:solidFill>
            <a:srgbClr val="93C47D"/>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a:p>
        </p:txBody>
      </p:sp>
      <p:sp>
        <p:nvSpPr>
          <p:cNvPr id="117" name="Shape 117"/>
          <p:cNvSpPr txBox="1"/>
          <p:nvPr/>
        </p:nvSpPr>
        <p:spPr>
          <a:xfrm>
            <a:off x="7798175" y="3189200"/>
            <a:ext cx="1018500" cy="373199"/>
          </a:xfrm>
          <a:prstGeom prst="rect">
            <a:avLst/>
          </a:prstGeom>
          <a:solidFill>
            <a:srgbClr val="38761D"/>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a:p>
        </p:txBody>
      </p:sp>
      <p:sp>
        <p:nvSpPr>
          <p:cNvPr id="118" name="Shape 118"/>
          <p:cNvSpPr txBox="1"/>
          <p:nvPr/>
        </p:nvSpPr>
        <p:spPr>
          <a:xfrm>
            <a:off x="7966425" y="132225"/>
            <a:ext cx="1018500" cy="373199"/>
          </a:xfrm>
          <a:prstGeom prst="rect">
            <a:avLst/>
          </a:prstGeom>
          <a:solidFill>
            <a:srgbClr val="6AA84F"/>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91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4" name="Slide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29150" y="3792885"/>
            <a:ext cx="609600" cy="609600"/>
          </a:xfrm>
          <a:prstGeom prst="rect">
            <a:avLst/>
          </a:prstGeom>
        </p:spPr>
      </p:pic>
      <p:pic>
        <p:nvPicPr>
          <p:cNvPr id="123" name="Shape 123"/>
          <p:cNvPicPr preferRelativeResize="0"/>
          <p:nvPr/>
        </p:nvPicPr>
        <p:blipFill>
          <a:blip r:embed="rId6">
            <a:alphaModFix/>
          </a:blip>
          <a:stretch>
            <a:fillRect/>
          </a:stretch>
        </p:blipFill>
        <p:spPr>
          <a:xfrm>
            <a:off x="0" y="0"/>
            <a:ext cx="9144001" cy="5143499"/>
          </a:xfrm>
          <a:prstGeom prst="rect">
            <a:avLst/>
          </a:prstGeom>
          <a:noFill/>
          <a:ln>
            <a:noFill/>
          </a:ln>
        </p:spPr>
      </p:pic>
      <p:pic>
        <p:nvPicPr>
          <p:cNvPr id="124" name="Shape 124"/>
          <p:cNvPicPr preferRelativeResize="0"/>
          <p:nvPr/>
        </p:nvPicPr>
        <p:blipFill>
          <a:blip r:embed="rId7">
            <a:alphaModFix/>
          </a:blip>
          <a:stretch>
            <a:fillRect/>
          </a:stretch>
        </p:blipFill>
        <p:spPr>
          <a:xfrm>
            <a:off x="0" y="0"/>
            <a:ext cx="9144000" cy="5143500"/>
          </a:xfrm>
          <a:prstGeom prst="rect">
            <a:avLst/>
          </a:prstGeom>
          <a:noFill/>
          <a:ln>
            <a:noFill/>
          </a:ln>
        </p:spPr>
      </p:pic>
      <p:pic>
        <p:nvPicPr>
          <p:cNvPr id="125" name="Shape 125"/>
          <p:cNvPicPr preferRelativeResize="0"/>
          <p:nvPr/>
        </p:nvPicPr>
        <p:blipFill>
          <a:blip r:embed="rId8">
            <a:alphaModFix/>
          </a:blip>
          <a:stretch>
            <a:fillRect/>
          </a:stretch>
        </p:blipFill>
        <p:spPr>
          <a:xfrm>
            <a:off x="3126550" y="1399325"/>
            <a:ext cx="1433125" cy="3601499"/>
          </a:xfrm>
          <a:prstGeom prst="rect">
            <a:avLst/>
          </a:prstGeom>
          <a:noFill/>
          <a:ln>
            <a:noFill/>
          </a:ln>
        </p:spPr>
      </p:pic>
      <p:pic>
        <p:nvPicPr>
          <p:cNvPr id="126" name="Shape 126"/>
          <p:cNvPicPr preferRelativeResize="0"/>
          <p:nvPr/>
        </p:nvPicPr>
        <p:blipFill>
          <a:blip r:embed="rId9">
            <a:alphaModFix/>
          </a:blip>
          <a:stretch>
            <a:fillRect/>
          </a:stretch>
        </p:blipFill>
        <p:spPr>
          <a:xfrm>
            <a:off x="1629425" y="1399325"/>
            <a:ext cx="1499550" cy="3601499"/>
          </a:xfrm>
          <a:prstGeom prst="rect">
            <a:avLst/>
          </a:prstGeom>
          <a:noFill/>
          <a:ln>
            <a:noFill/>
          </a:ln>
        </p:spPr>
      </p:pic>
      <p:pic>
        <p:nvPicPr>
          <p:cNvPr id="127" name="Shape 127"/>
          <p:cNvPicPr preferRelativeResize="0"/>
          <p:nvPr/>
        </p:nvPicPr>
        <p:blipFill>
          <a:blip r:embed="rId10">
            <a:alphaModFix/>
          </a:blip>
          <a:stretch>
            <a:fillRect/>
          </a:stretch>
        </p:blipFill>
        <p:spPr>
          <a:xfrm>
            <a:off x="132325" y="1399325"/>
            <a:ext cx="1502200" cy="3601499"/>
          </a:xfrm>
          <a:prstGeom prst="rect">
            <a:avLst/>
          </a:prstGeom>
          <a:noFill/>
          <a:ln>
            <a:noFill/>
          </a:ln>
        </p:spPr>
      </p:pic>
      <p:pic>
        <p:nvPicPr>
          <p:cNvPr id="128" name="Shape 128"/>
          <p:cNvPicPr preferRelativeResize="0"/>
          <p:nvPr/>
        </p:nvPicPr>
        <p:blipFill>
          <a:blip r:embed="rId11">
            <a:alphaModFix/>
          </a:blip>
          <a:stretch>
            <a:fillRect/>
          </a:stretch>
        </p:blipFill>
        <p:spPr>
          <a:xfrm>
            <a:off x="132325" y="3331475"/>
            <a:ext cx="4427349" cy="1669350"/>
          </a:xfrm>
          <a:prstGeom prst="rect">
            <a:avLst/>
          </a:prstGeom>
          <a:noFill/>
          <a:ln>
            <a:noFill/>
          </a:ln>
        </p:spPr>
      </p:pic>
      <p:sp>
        <p:nvSpPr>
          <p:cNvPr id="129" name="Shape 129"/>
          <p:cNvSpPr txBox="1">
            <a:spLocks noGrp="1"/>
          </p:cNvSpPr>
          <p:nvPr>
            <p:ph type="body" idx="1"/>
          </p:nvPr>
        </p:nvSpPr>
        <p:spPr>
          <a:xfrm>
            <a:off x="188250" y="1322300"/>
            <a:ext cx="1441199" cy="1776599"/>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sz="1400" b="1">
                <a:solidFill>
                  <a:srgbClr val="FFFFFF"/>
                </a:solidFill>
              </a:rPr>
              <a:t>Learning</a:t>
            </a:r>
          </a:p>
          <a:p>
            <a:pPr lvl="0" rtl="0">
              <a:lnSpc>
                <a:spcPct val="115000"/>
              </a:lnSpc>
              <a:spcBef>
                <a:spcPts val="0"/>
              </a:spcBef>
              <a:spcAft>
                <a:spcPts val="0"/>
              </a:spcAft>
              <a:buNone/>
            </a:pPr>
            <a:r>
              <a:rPr lang="en" sz="1200">
                <a:solidFill>
                  <a:srgbClr val="FFFFFF"/>
                </a:solidFill>
              </a:rPr>
              <a:t>- e-Books</a:t>
            </a:r>
          </a:p>
          <a:p>
            <a:pPr lvl="0" rtl="0">
              <a:lnSpc>
                <a:spcPct val="115000"/>
              </a:lnSpc>
              <a:spcBef>
                <a:spcPts val="0"/>
              </a:spcBef>
              <a:spcAft>
                <a:spcPts val="0"/>
              </a:spcAft>
              <a:buNone/>
            </a:pPr>
            <a:r>
              <a:rPr lang="en" sz="1200">
                <a:solidFill>
                  <a:srgbClr val="FFFFFF"/>
                </a:solidFill>
              </a:rPr>
              <a:t>- e-Learning Examples</a:t>
            </a:r>
          </a:p>
          <a:p>
            <a:pPr lvl="0" rtl="0">
              <a:lnSpc>
                <a:spcPct val="115000"/>
              </a:lnSpc>
              <a:spcBef>
                <a:spcPts val="0"/>
              </a:spcBef>
              <a:spcAft>
                <a:spcPts val="0"/>
              </a:spcAft>
              <a:buNone/>
            </a:pPr>
            <a:r>
              <a:rPr lang="en" sz="1200">
                <a:solidFill>
                  <a:srgbClr val="FFFFFF"/>
                </a:solidFill>
              </a:rPr>
              <a:t>- e-Learning 101</a:t>
            </a:r>
          </a:p>
          <a:p>
            <a:pPr lvl="0">
              <a:lnSpc>
                <a:spcPct val="115000"/>
              </a:lnSpc>
              <a:spcBef>
                <a:spcPts val="0"/>
              </a:spcBef>
              <a:spcAft>
                <a:spcPts val="0"/>
              </a:spcAft>
              <a:buClr>
                <a:srgbClr val="000000"/>
              </a:buClr>
              <a:buSzPct val="91666"/>
              <a:buFont typeface="Arial"/>
              <a:buNone/>
            </a:pPr>
            <a:r>
              <a:rPr lang="en" sz="1200">
                <a:solidFill>
                  <a:srgbClr val="FFFFFF"/>
                </a:solidFill>
              </a:rPr>
              <a:t>- e-Learning Challenges</a:t>
            </a:r>
          </a:p>
        </p:txBody>
      </p:sp>
      <p:sp>
        <p:nvSpPr>
          <p:cNvPr id="130" name="Shape 130"/>
          <p:cNvSpPr txBox="1">
            <a:spLocks noGrp="1"/>
          </p:cNvSpPr>
          <p:nvPr>
            <p:ph type="title"/>
          </p:nvPr>
        </p:nvSpPr>
        <p:spPr>
          <a:xfrm>
            <a:off x="1284225" y="299650"/>
            <a:ext cx="3299399" cy="1211099"/>
          </a:xfrm>
          <a:prstGeom prst="rect">
            <a:avLst/>
          </a:prstGeom>
        </p:spPr>
        <p:txBody>
          <a:bodyPr lIns="91425" tIns="91425" rIns="91425" bIns="91425" anchor="t" anchorCtr="0">
            <a:noAutofit/>
          </a:bodyPr>
          <a:lstStyle/>
          <a:p>
            <a:pPr lvl="0" algn="ctr" rtl="0">
              <a:spcBef>
                <a:spcPts val="0"/>
              </a:spcBef>
              <a:buNone/>
            </a:pPr>
            <a:r>
              <a:rPr lang="en" sz="2400">
                <a:solidFill>
                  <a:srgbClr val="FFFFFF"/>
                </a:solidFill>
              </a:rPr>
              <a:t>Articulate</a:t>
            </a:r>
          </a:p>
          <a:p>
            <a:pPr lvl="0" algn="ctr" rtl="0">
              <a:spcBef>
                <a:spcPts val="0"/>
              </a:spcBef>
              <a:buNone/>
            </a:pPr>
            <a:r>
              <a:rPr lang="en" sz="2400">
                <a:solidFill>
                  <a:srgbClr val="FFFFFF"/>
                </a:solidFill>
              </a:rPr>
              <a:t>e-Learning Heroes</a:t>
            </a:r>
          </a:p>
          <a:p>
            <a:pPr lvl="0" algn="ctr" rtl="0">
              <a:spcBef>
                <a:spcPts val="0"/>
              </a:spcBef>
              <a:buNone/>
            </a:pPr>
            <a:r>
              <a:rPr lang="en" sz="1300" u="sng">
                <a:solidFill>
                  <a:schemeClr val="hlink"/>
                </a:solidFill>
                <a:hlinkClick r:id="rId12"/>
              </a:rPr>
              <a:t>https://community.articulate.com/</a:t>
            </a:r>
          </a:p>
        </p:txBody>
      </p:sp>
      <p:sp>
        <p:nvSpPr>
          <p:cNvPr id="131" name="Shape 131"/>
          <p:cNvSpPr txBox="1">
            <a:spLocks noGrp="1"/>
          </p:cNvSpPr>
          <p:nvPr>
            <p:ph type="title"/>
          </p:nvPr>
        </p:nvSpPr>
        <p:spPr>
          <a:xfrm>
            <a:off x="6062250" y="667200"/>
            <a:ext cx="2920500" cy="762000"/>
          </a:xfrm>
          <a:prstGeom prst="rect">
            <a:avLst/>
          </a:prstGeom>
        </p:spPr>
        <p:txBody>
          <a:bodyPr lIns="91425" tIns="91425" rIns="91425" bIns="91425" anchor="t" anchorCtr="0">
            <a:noAutofit/>
          </a:bodyPr>
          <a:lstStyle/>
          <a:p>
            <a:pPr lvl="0" algn="ctr" rtl="0">
              <a:spcBef>
                <a:spcPts val="0"/>
              </a:spcBef>
              <a:buNone/>
            </a:pPr>
            <a:r>
              <a:rPr lang="en" sz="2400">
                <a:solidFill>
                  <a:srgbClr val="FFFFFF"/>
                </a:solidFill>
              </a:rPr>
              <a:t>SweetRush</a:t>
            </a:r>
          </a:p>
          <a:p>
            <a:pPr lvl="0" algn="ctr" rtl="0">
              <a:spcBef>
                <a:spcPts val="0"/>
              </a:spcBef>
              <a:buClr>
                <a:schemeClr val="dk1"/>
              </a:buClr>
              <a:buSzPct val="84615"/>
              <a:buFont typeface="Arial"/>
              <a:buNone/>
            </a:pPr>
            <a:r>
              <a:rPr lang="en" sz="1300" u="sng">
                <a:solidFill>
                  <a:schemeClr val="hlink"/>
                </a:solidFill>
                <a:hlinkClick r:id="rId13"/>
              </a:rPr>
              <a:t>https://www.sweetrush.com/</a:t>
            </a:r>
          </a:p>
        </p:txBody>
      </p:sp>
      <p:sp>
        <p:nvSpPr>
          <p:cNvPr id="132" name="Shape 132"/>
          <p:cNvSpPr txBox="1">
            <a:spLocks noGrp="1"/>
          </p:cNvSpPr>
          <p:nvPr>
            <p:ph type="body" idx="1"/>
          </p:nvPr>
        </p:nvSpPr>
        <p:spPr>
          <a:xfrm>
            <a:off x="6456500" y="1283925"/>
            <a:ext cx="2502300" cy="3550799"/>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sz="1200" dirty="0">
                <a:solidFill>
                  <a:srgbClr val="FFFFFF"/>
                </a:solidFill>
              </a:rPr>
              <a:t>SweetRush is a 100% virtual consulting and e-learning development company that began in 2001.</a:t>
            </a:r>
          </a:p>
          <a:p>
            <a:pPr lvl="0" rtl="0">
              <a:lnSpc>
                <a:spcPct val="100000"/>
              </a:lnSpc>
              <a:spcBef>
                <a:spcPts val="0"/>
              </a:spcBef>
              <a:spcAft>
                <a:spcPts val="0"/>
              </a:spcAft>
              <a:buNone/>
            </a:pPr>
            <a:endParaRPr sz="600" dirty="0">
              <a:solidFill>
                <a:srgbClr val="FFFFFF"/>
              </a:solidFill>
            </a:endParaRPr>
          </a:p>
          <a:p>
            <a:pPr lvl="0" rtl="0">
              <a:lnSpc>
                <a:spcPct val="100000"/>
              </a:lnSpc>
              <a:spcBef>
                <a:spcPts val="0"/>
              </a:spcBef>
              <a:spcAft>
                <a:spcPts val="200"/>
              </a:spcAft>
              <a:buNone/>
            </a:pPr>
            <a:r>
              <a:rPr lang="en" sz="1200" dirty="0">
                <a:solidFill>
                  <a:srgbClr val="FFFFFF"/>
                </a:solidFill>
              </a:rPr>
              <a:t>Two Areas of </a:t>
            </a:r>
            <a:r>
              <a:rPr lang="en" sz="1200" dirty="0" smtClean="0">
                <a:solidFill>
                  <a:srgbClr val="FFFFFF"/>
                </a:solidFill>
              </a:rPr>
              <a:t>focus</a:t>
            </a:r>
          </a:p>
          <a:p>
            <a:pPr lvl="0" rtl="0">
              <a:lnSpc>
                <a:spcPct val="100000"/>
              </a:lnSpc>
              <a:spcBef>
                <a:spcPts val="0"/>
              </a:spcBef>
              <a:spcAft>
                <a:spcPts val="300"/>
              </a:spcAft>
            </a:pPr>
            <a:r>
              <a:rPr lang="en" sz="1200" dirty="0" smtClean="0">
                <a:solidFill>
                  <a:srgbClr val="FFFFFF"/>
                </a:solidFill>
              </a:rPr>
              <a:t>        - Content Development</a:t>
            </a:r>
          </a:p>
          <a:p>
            <a:pPr lvl="0" rtl="0">
              <a:lnSpc>
                <a:spcPct val="100000"/>
              </a:lnSpc>
              <a:spcBef>
                <a:spcPts val="0"/>
              </a:spcBef>
              <a:spcAft>
                <a:spcPts val="300"/>
              </a:spcAft>
            </a:pPr>
            <a:r>
              <a:rPr lang="en" sz="900" dirty="0">
                <a:solidFill>
                  <a:srgbClr val="FFFFFF"/>
                </a:solidFill>
              </a:rPr>
              <a:t> </a:t>
            </a:r>
            <a:r>
              <a:rPr lang="en" sz="900" dirty="0" smtClean="0">
                <a:solidFill>
                  <a:srgbClr val="FFFFFF"/>
                </a:solidFill>
              </a:rPr>
              <a:t>               - e-Learning</a:t>
            </a:r>
          </a:p>
          <a:p>
            <a:pPr lvl="0" rtl="0">
              <a:lnSpc>
                <a:spcPct val="100000"/>
              </a:lnSpc>
              <a:spcBef>
                <a:spcPts val="0"/>
              </a:spcBef>
              <a:spcAft>
                <a:spcPts val="300"/>
              </a:spcAft>
            </a:pPr>
            <a:r>
              <a:rPr lang="en" sz="900" dirty="0">
                <a:solidFill>
                  <a:srgbClr val="FFFFFF"/>
                </a:solidFill>
              </a:rPr>
              <a:t> </a:t>
            </a:r>
            <a:r>
              <a:rPr lang="en" sz="900" dirty="0" smtClean="0">
                <a:solidFill>
                  <a:srgbClr val="FFFFFF"/>
                </a:solidFill>
              </a:rPr>
              <a:t>               - m-Learning</a:t>
            </a:r>
          </a:p>
          <a:p>
            <a:pPr lvl="0" rtl="0">
              <a:lnSpc>
                <a:spcPct val="100000"/>
              </a:lnSpc>
              <a:spcBef>
                <a:spcPts val="0"/>
              </a:spcBef>
              <a:spcAft>
                <a:spcPts val="300"/>
              </a:spcAft>
            </a:pPr>
            <a:r>
              <a:rPr lang="en" sz="900" dirty="0">
                <a:solidFill>
                  <a:srgbClr val="FFFFFF"/>
                </a:solidFill>
              </a:rPr>
              <a:t> </a:t>
            </a:r>
            <a:r>
              <a:rPr lang="en" sz="900" dirty="0" smtClean="0">
                <a:solidFill>
                  <a:srgbClr val="FFFFFF"/>
                </a:solidFill>
              </a:rPr>
              <a:t>               - Virtual Instructor Lead Training</a:t>
            </a:r>
          </a:p>
          <a:p>
            <a:pPr lvl="0" rtl="0">
              <a:lnSpc>
                <a:spcPct val="100000"/>
              </a:lnSpc>
              <a:spcBef>
                <a:spcPts val="0"/>
              </a:spcBef>
              <a:spcAft>
                <a:spcPts val="300"/>
              </a:spcAft>
            </a:pPr>
            <a:r>
              <a:rPr lang="en" sz="900" dirty="0">
                <a:solidFill>
                  <a:srgbClr val="FFFFFF"/>
                </a:solidFill>
              </a:rPr>
              <a:t> </a:t>
            </a:r>
            <a:r>
              <a:rPr lang="en" sz="900" dirty="0" smtClean="0">
                <a:solidFill>
                  <a:srgbClr val="FFFFFF"/>
                </a:solidFill>
              </a:rPr>
              <a:t>               - Games &amp; Simulations</a:t>
            </a:r>
          </a:p>
          <a:p>
            <a:pPr lvl="0" rtl="0">
              <a:lnSpc>
                <a:spcPct val="100000"/>
              </a:lnSpc>
              <a:spcBef>
                <a:spcPts val="0"/>
              </a:spcBef>
              <a:spcAft>
                <a:spcPts val="300"/>
              </a:spcAft>
            </a:pPr>
            <a:r>
              <a:rPr lang="en" sz="900" dirty="0">
                <a:solidFill>
                  <a:srgbClr val="FFFFFF"/>
                </a:solidFill>
              </a:rPr>
              <a:t> </a:t>
            </a:r>
            <a:r>
              <a:rPr lang="en" sz="900" dirty="0" smtClean="0">
                <a:solidFill>
                  <a:srgbClr val="FFFFFF"/>
                </a:solidFill>
              </a:rPr>
              <a:t>               - Performance Support</a:t>
            </a:r>
          </a:p>
          <a:p>
            <a:pPr lvl="0" rtl="0">
              <a:lnSpc>
                <a:spcPct val="100000"/>
              </a:lnSpc>
              <a:spcBef>
                <a:spcPts val="0"/>
              </a:spcBef>
              <a:spcAft>
                <a:spcPts val="300"/>
              </a:spcAft>
            </a:pPr>
            <a:r>
              <a:rPr lang="en" sz="900" dirty="0">
                <a:solidFill>
                  <a:srgbClr val="FFFFFF"/>
                </a:solidFill>
              </a:rPr>
              <a:t> </a:t>
            </a:r>
            <a:r>
              <a:rPr lang="en" sz="900" dirty="0" smtClean="0">
                <a:solidFill>
                  <a:srgbClr val="FFFFFF"/>
                </a:solidFill>
              </a:rPr>
              <a:t>               - Video, Audio, &amp; Animation</a:t>
            </a:r>
          </a:p>
          <a:p>
            <a:pPr lvl="0" rtl="0">
              <a:lnSpc>
                <a:spcPct val="100000"/>
              </a:lnSpc>
              <a:spcBef>
                <a:spcPts val="0"/>
              </a:spcBef>
              <a:spcAft>
                <a:spcPts val="300"/>
              </a:spcAft>
            </a:pPr>
            <a:r>
              <a:rPr lang="en" sz="900" dirty="0">
                <a:solidFill>
                  <a:srgbClr val="FFFFFF"/>
                </a:solidFill>
              </a:rPr>
              <a:t> </a:t>
            </a:r>
            <a:r>
              <a:rPr lang="en" sz="900" dirty="0" smtClean="0">
                <a:solidFill>
                  <a:srgbClr val="FFFFFF"/>
                </a:solidFill>
              </a:rPr>
              <a:t>               - Branding &amp; Communications</a:t>
            </a:r>
          </a:p>
          <a:p>
            <a:pPr lvl="0" rtl="0">
              <a:lnSpc>
                <a:spcPct val="100000"/>
              </a:lnSpc>
              <a:spcBef>
                <a:spcPts val="0"/>
              </a:spcBef>
              <a:spcAft>
                <a:spcPts val="300"/>
              </a:spcAft>
            </a:pPr>
            <a:r>
              <a:rPr lang="en" sz="900" dirty="0">
                <a:solidFill>
                  <a:srgbClr val="FFFFFF"/>
                </a:solidFill>
              </a:rPr>
              <a:t> </a:t>
            </a:r>
            <a:r>
              <a:rPr lang="en" sz="900" dirty="0" smtClean="0">
                <a:solidFill>
                  <a:srgbClr val="FFFFFF"/>
                </a:solidFill>
              </a:rPr>
              <a:t>               - Large Scale Projects</a:t>
            </a:r>
          </a:p>
          <a:p>
            <a:pPr lvl="0" rtl="0">
              <a:lnSpc>
                <a:spcPct val="100000"/>
              </a:lnSpc>
              <a:spcBef>
                <a:spcPts val="0"/>
              </a:spcBef>
              <a:spcAft>
                <a:spcPts val="300"/>
              </a:spcAft>
            </a:pPr>
            <a:r>
              <a:rPr lang="en" sz="900" dirty="0">
                <a:solidFill>
                  <a:srgbClr val="FFFFFF"/>
                </a:solidFill>
              </a:rPr>
              <a:t> </a:t>
            </a:r>
            <a:r>
              <a:rPr lang="en" sz="900" dirty="0" smtClean="0">
                <a:solidFill>
                  <a:srgbClr val="FFFFFF"/>
                </a:solidFill>
              </a:rPr>
              <a:t>         </a:t>
            </a:r>
            <a:r>
              <a:rPr lang="en" sz="1200" dirty="0" smtClean="0">
                <a:solidFill>
                  <a:srgbClr val="FFFFFF"/>
                </a:solidFill>
              </a:rPr>
              <a:t>- Consulting Services</a:t>
            </a:r>
          </a:p>
          <a:p>
            <a:pPr lvl="0" rtl="0">
              <a:lnSpc>
                <a:spcPct val="100000"/>
              </a:lnSpc>
              <a:spcBef>
                <a:spcPts val="0"/>
              </a:spcBef>
              <a:spcAft>
                <a:spcPts val="300"/>
              </a:spcAft>
            </a:pPr>
            <a:r>
              <a:rPr lang="en" sz="1200" dirty="0">
                <a:solidFill>
                  <a:srgbClr val="FFFFFF"/>
                </a:solidFill>
              </a:rPr>
              <a:t> </a:t>
            </a:r>
            <a:r>
              <a:rPr lang="en" sz="1200" dirty="0" smtClean="0">
                <a:solidFill>
                  <a:srgbClr val="FFFFFF"/>
                </a:solidFill>
              </a:rPr>
              <a:t>           </a:t>
            </a:r>
            <a:r>
              <a:rPr lang="en" sz="900" dirty="0" smtClean="0">
                <a:solidFill>
                  <a:srgbClr val="FFFFFF"/>
                </a:solidFill>
              </a:rPr>
              <a:t>- Analysis to Evaluation</a:t>
            </a:r>
          </a:p>
          <a:p>
            <a:pPr lvl="0" rtl="0">
              <a:lnSpc>
                <a:spcPct val="100000"/>
              </a:lnSpc>
              <a:spcBef>
                <a:spcPts val="0"/>
              </a:spcBef>
              <a:spcAft>
                <a:spcPts val="300"/>
              </a:spcAft>
            </a:pPr>
            <a:r>
              <a:rPr lang="en" sz="900" dirty="0">
                <a:solidFill>
                  <a:srgbClr val="FFFFFF"/>
                </a:solidFill>
              </a:rPr>
              <a:t> </a:t>
            </a:r>
            <a:r>
              <a:rPr lang="en" sz="900" dirty="0" smtClean="0">
                <a:solidFill>
                  <a:srgbClr val="FFFFFF"/>
                </a:solidFill>
              </a:rPr>
              <a:t>               - Staffing</a:t>
            </a:r>
          </a:p>
          <a:p>
            <a:pPr lvl="0" rtl="0">
              <a:lnSpc>
                <a:spcPct val="100000"/>
              </a:lnSpc>
              <a:spcBef>
                <a:spcPts val="0"/>
              </a:spcBef>
              <a:spcAft>
                <a:spcPts val="300"/>
              </a:spcAft>
            </a:pPr>
            <a:r>
              <a:rPr lang="en" sz="900" dirty="0">
                <a:solidFill>
                  <a:srgbClr val="FFFFFF"/>
                </a:solidFill>
              </a:rPr>
              <a:t> </a:t>
            </a:r>
            <a:r>
              <a:rPr lang="en" sz="900" dirty="0" smtClean="0">
                <a:solidFill>
                  <a:srgbClr val="FFFFFF"/>
                </a:solidFill>
              </a:rPr>
              <a:t>               - CST &amp; Sustainability</a:t>
            </a:r>
          </a:p>
        </p:txBody>
      </p:sp>
      <p:cxnSp>
        <p:nvCxnSpPr>
          <p:cNvPr id="133" name="Shape 133"/>
          <p:cNvCxnSpPr>
            <a:stCxn id="124" idx="0"/>
            <a:endCxn id="124" idx="2"/>
          </p:cNvCxnSpPr>
          <p:nvPr/>
        </p:nvCxnSpPr>
        <p:spPr>
          <a:xfrm>
            <a:off x="4572000" y="0"/>
            <a:ext cx="0" cy="5143500"/>
          </a:xfrm>
          <a:prstGeom prst="straightConnector1">
            <a:avLst/>
          </a:prstGeom>
          <a:noFill/>
          <a:ln w="28575" cap="flat" cmpd="sng">
            <a:solidFill>
              <a:srgbClr val="FFFFFF"/>
            </a:solidFill>
            <a:prstDash val="solid"/>
            <a:round/>
            <a:headEnd type="none" w="lg" len="lg"/>
            <a:tailEnd type="none" w="lg" len="lg"/>
          </a:ln>
        </p:spPr>
      </p:cxnSp>
      <p:pic>
        <p:nvPicPr>
          <p:cNvPr id="134" name="Shape 134"/>
          <p:cNvPicPr preferRelativeResize="0"/>
          <p:nvPr/>
        </p:nvPicPr>
        <p:blipFill>
          <a:blip r:embed="rId14">
            <a:alphaModFix/>
          </a:blip>
          <a:stretch>
            <a:fillRect/>
          </a:stretch>
        </p:blipFill>
        <p:spPr>
          <a:xfrm>
            <a:off x="132325" y="95739"/>
            <a:ext cx="1508150" cy="1382485"/>
          </a:xfrm>
          <a:prstGeom prst="rect">
            <a:avLst/>
          </a:prstGeom>
          <a:noFill/>
          <a:ln>
            <a:noFill/>
          </a:ln>
        </p:spPr>
      </p:pic>
      <p:pic>
        <p:nvPicPr>
          <p:cNvPr id="135" name="Shape 135"/>
          <p:cNvPicPr preferRelativeResize="0"/>
          <p:nvPr/>
        </p:nvPicPr>
        <p:blipFill>
          <a:blip r:embed="rId15">
            <a:alphaModFix/>
          </a:blip>
          <a:stretch>
            <a:fillRect/>
          </a:stretch>
        </p:blipFill>
        <p:spPr>
          <a:xfrm>
            <a:off x="4852037" y="118962"/>
            <a:ext cx="1336037" cy="1336037"/>
          </a:xfrm>
          <a:prstGeom prst="rect">
            <a:avLst/>
          </a:prstGeom>
          <a:noFill/>
          <a:ln>
            <a:noFill/>
          </a:ln>
        </p:spPr>
      </p:pic>
      <p:pic>
        <p:nvPicPr>
          <p:cNvPr id="136" name="Shape 136"/>
          <p:cNvPicPr preferRelativeResize="0"/>
          <p:nvPr/>
        </p:nvPicPr>
        <p:blipFill>
          <a:blip r:embed="rId16">
            <a:alphaModFix/>
          </a:blip>
          <a:stretch>
            <a:fillRect/>
          </a:stretch>
        </p:blipFill>
        <p:spPr>
          <a:xfrm>
            <a:off x="4580325" y="1399325"/>
            <a:ext cx="1928499" cy="3601500"/>
          </a:xfrm>
          <a:prstGeom prst="rect">
            <a:avLst/>
          </a:prstGeom>
          <a:noFill/>
          <a:ln>
            <a:noFill/>
          </a:ln>
        </p:spPr>
      </p:pic>
      <p:pic>
        <p:nvPicPr>
          <p:cNvPr id="137" name="Shape 137"/>
          <p:cNvPicPr preferRelativeResize="0"/>
          <p:nvPr/>
        </p:nvPicPr>
        <p:blipFill>
          <a:blip r:embed="rId17">
            <a:alphaModFix/>
          </a:blip>
          <a:stretch>
            <a:fillRect/>
          </a:stretch>
        </p:blipFill>
        <p:spPr>
          <a:xfrm>
            <a:off x="4585075" y="3099000"/>
            <a:ext cx="815824" cy="1627849"/>
          </a:xfrm>
          <a:prstGeom prst="rect">
            <a:avLst/>
          </a:prstGeom>
          <a:noFill/>
          <a:ln>
            <a:noFill/>
          </a:ln>
        </p:spPr>
      </p:pic>
      <p:sp>
        <p:nvSpPr>
          <p:cNvPr id="138" name="Shape 138"/>
          <p:cNvSpPr txBox="1"/>
          <p:nvPr/>
        </p:nvSpPr>
        <p:spPr>
          <a:xfrm>
            <a:off x="4572000" y="3047650"/>
            <a:ext cx="849599" cy="1658399"/>
          </a:xfrm>
          <a:prstGeom prst="rect">
            <a:avLst/>
          </a:prstGeom>
          <a:noFill/>
          <a:ln>
            <a:noFill/>
          </a:ln>
        </p:spPr>
        <p:txBody>
          <a:bodyPr lIns="91425" tIns="91425" rIns="91425" bIns="91425" anchor="t" anchorCtr="0">
            <a:noAutofit/>
          </a:bodyPr>
          <a:lstStyle/>
          <a:p>
            <a:pPr lvl="0" algn="ctr" rtl="0">
              <a:spcBef>
                <a:spcPts val="0"/>
              </a:spcBef>
              <a:buNone/>
            </a:pPr>
            <a:r>
              <a:rPr lang="en" sz="1100">
                <a:solidFill>
                  <a:srgbClr val="FFFFFF"/>
                </a:solidFill>
              </a:rPr>
              <a:t>Mission</a:t>
            </a:r>
          </a:p>
          <a:p>
            <a:pPr lvl="0" algn="ctr">
              <a:spcBef>
                <a:spcPts val="0"/>
              </a:spcBef>
              <a:buNone/>
            </a:pPr>
            <a:r>
              <a:rPr lang="en" sz="800">
                <a:solidFill>
                  <a:srgbClr val="FFFFFF"/>
                </a:solidFill>
              </a:rPr>
              <a:t>At its core, our mission is to use our tools and talents to help our clients, their employees, and their organizations thrive and be successful.</a:t>
            </a:r>
          </a:p>
        </p:txBody>
      </p:sp>
      <p:pic>
        <p:nvPicPr>
          <p:cNvPr id="139" name="Shape 139"/>
          <p:cNvPicPr preferRelativeResize="0"/>
          <p:nvPr/>
        </p:nvPicPr>
        <p:blipFill>
          <a:blip r:embed="rId17">
            <a:alphaModFix/>
          </a:blip>
          <a:stretch>
            <a:fillRect/>
          </a:stretch>
        </p:blipFill>
        <p:spPr>
          <a:xfrm>
            <a:off x="5594050" y="2601575"/>
            <a:ext cx="849599" cy="2032049"/>
          </a:xfrm>
          <a:prstGeom prst="rect">
            <a:avLst/>
          </a:prstGeom>
          <a:noFill/>
          <a:ln>
            <a:noFill/>
          </a:ln>
        </p:spPr>
      </p:pic>
      <p:sp>
        <p:nvSpPr>
          <p:cNvPr id="140" name="Shape 140"/>
          <p:cNvSpPr txBox="1"/>
          <p:nvPr/>
        </p:nvSpPr>
        <p:spPr>
          <a:xfrm>
            <a:off x="5561675" y="2575225"/>
            <a:ext cx="924600" cy="2032199"/>
          </a:xfrm>
          <a:prstGeom prst="rect">
            <a:avLst/>
          </a:prstGeom>
          <a:noFill/>
          <a:ln>
            <a:noFill/>
          </a:ln>
        </p:spPr>
        <p:txBody>
          <a:bodyPr lIns="91425" tIns="91425" rIns="91425" bIns="91425" anchor="t" anchorCtr="0">
            <a:noAutofit/>
          </a:bodyPr>
          <a:lstStyle/>
          <a:p>
            <a:pPr lvl="0" algn="ctr" rtl="0">
              <a:spcBef>
                <a:spcPts val="0"/>
              </a:spcBef>
              <a:buNone/>
            </a:pPr>
            <a:r>
              <a:rPr lang="en" sz="1100">
                <a:solidFill>
                  <a:srgbClr val="FFFFFF"/>
                </a:solidFill>
              </a:rPr>
              <a:t>Vision</a:t>
            </a:r>
          </a:p>
          <a:p>
            <a:pPr lvl="0" algn="ctr">
              <a:spcBef>
                <a:spcPts val="0"/>
              </a:spcBef>
              <a:buNone/>
            </a:pPr>
            <a:r>
              <a:rPr lang="en" sz="800">
                <a:solidFill>
                  <a:srgbClr val="FFFFFF"/>
                </a:solidFill>
              </a:rPr>
              <a:t>We continue to build a team that is infused with our values of caring and commitment. With this team, we will contribute goodness to the world around us while growing a remarkable business.</a:t>
            </a:r>
          </a:p>
        </p:txBody>
      </p:sp>
      <p:pic>
        <p:nvPicPr>
          <p:cNvPr id="141" name="Shape 141"/>
          <p:cNvPicPr preferRelativeResize="0"/>
          <p:nvPr/>
        </p:nvPicPr>
        <p:blipFill>
          <a:blip r:embed="rId17">
            <a:alphaModFix/>
          </a:blip>
          <a:stretch>
            <a:fillRect/>
          </a:stretch>
        </p:blipFill>
        <p:spPr>
          <a:xfrm>
            <a:off x="4726275" y="1651750"/>
            <a:ext cx="968550" cy="877425"/>
          </a:xfrm>
          <a:prstGeom prst="rect">
            <a:avLst/>
          </a:prstGeom>
          <a:noFill/>
          <a:ln>
            <a:noFill/>
          </a:ln>
        </p:spPr>
      </p:pic>
      <p:sp>
        <p:nvSpPr>
          <p:cNvPr id="142" name="Shape 142"/>
          <p:cNvSpPr txBox="1"/>
          <p:nvPr/>
        </p:nvSpPr>
        <p:spPr>
          <a:xfrm>
            <a:off x="4744450" y="1597975"/>
            <a:ext cx="893099" cy="1030499"/>
          </a:xfrm>
          <a:prstGeom prst="rect">
            <a:avLst/>
          </a:prstGeom>
          <a:noFill/>
          <a:ln>
            <a:noFill/>
          </a:ln>
        </p:spPr>
        <p:txBody>
          <a:bodyPr lIns="91425" tIns="91425" rIns="91425" bIns="91425" anchor="t" anchorCtr="0">
            <a:noAutofit/>
          </a:bodyPr>
          <a:lstStyle/>
          <a:p>
            <a:pPr lvl="0" rtl="0">
              <a:spcBef>
                <a:spcPts val="0"/>
              </a:spcBef>
              <a:buNone/>
            </a:pPr>
            <a:r>
              <a:rPr lang="en" sz="1100">
                <a:solidFill>
                  <a:srgbClr val="FFFFFF"/>
                </a:solidFill>
              </a:rPr>
              <a:t>Values</a:t>
            </a:r>
          </a:p>
          <a:p>
            <a:pPr lvl="0" rtl="0">
              <a:spcBef>
                <a:spcPts val="0"/>
              </a:spcBef>
              <a:buNone/>
            </a:pPr>
            <a:r>
              <a:rPr lang="en" sz="800">
                <a:solidFill>
                  <a:srgbClr val="FFFFFF"/>
                </a:solidFill>
              </a:rPr>
              <a:t>- We care</a:t>
            </a:r>
          </a:p>
          <a:p>
            <a:pPr lvl="0" rtl="0">
              <a:spcBef>
                <a:spcPts val="0"/>
              </a:spcBef>
              <a:buNone/>
            </a:pPr>
            <a:r>
              <a:rPr lang="en" sz="800">
                <a:solidFill>
                  <a:srgbClr val="FFFFFF"/>
                </a:solidFill>
              </a:rPr>
              <a:t>- The Good things Initiative</a:t>
            </a:r>
          </a:p>
          <a:p>
            <a:pPr lvl="0">
              <a:spcBef>
                <a:spcPts val="0"/>
              </a:spcBef>
              <a:buNone/>
            </a:pPr>
            <a:r>
              <a:rPr lang="en" sz="800">
                <a:solidFill>
                  <a:srgbClr val="FFFFFF"/>
                </a:solidFill>
              </a:rPr>
              <a:t>- The Right Tools</a:t>
            </a:r>
          </a:p>
        </p:txBody>
      </p:sp>
      <p:sp>
        <p:nvSpPr>
          <p:cNvPr id="143" name="Shape 143"/>
          <p:cNvSpPr txBox="1">
            <a:spLocks noGrp="1"/>
          </p:cNvSpPr>
          <p:nvPr>
            <p:ph type="body" idx="1"/>
          </p:nvPr>
        </p:nvSpPr>
        <p:spPr>
          <a:xfrm>
            <a:off x="1629425" y="1322300"/>
            <a:ext cx="1452300" cy="1776599"/>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sz="1400" b="1">
                <a:solidFill>
                  <a:srgbClr val="FFFFFF"/>
                </a:solidFill>
              </a:rPr>
              <a:t>Discussion</a:t>
            </a:r>
          </a:p>
          <a:p>
            <a:pPr lvl="0" rtl="0">
              <a:lnSpc>
                <a:spcPct val="115000"/>
              </a:lnSpc>
              <a:spcBef>
                <a:spcPts val="0"/>
              </a:spcBef>
              <a:spcAft>
                <a:spcPts val="0"/>
              </a:spcAft>
              <a:buNone/>
            </a:pPr>
            <a:r>
              <a:rPr lang="en" sz="1200">
                <a:solidFill>
                  <a:srgbClr val="FFFFFF"/>
                </a:solidFill>
              </a:rPr>
              <a:t>- Featured Discussions</a:t>
            </a:r>
          </a:p>
          <a:p>
            <a:pPr lvl="0" rtl="0">
              <a:lnSpc>
                <a:spcPct val="115000"/>
              </a:lnSpc>
              <a:spcBef>
                <a:spcPts val="0"/>
              </a:spcBef>
              <a:spcAft>
                <a:spcPts val="0"/>
              </a:spcAft>
              <a:buNone/>
            </a:pPr>
            <a:r>
              <a:rPr lang="en" sz="1200">
                <a:solidFill>
                  <a:srgbClr val="FFFFFF"/>
                </a:solidFill>
              </a:rPr>
              <a:t>- Articles on Building Better Courses</a:t>
            </a:r>
          </a:p>
          <a:p>
            <a:pPr lvl="0" rtl="0">
              <a:lnSpc>
                <a:spcPct val="115000"/>
              </a:lnSpc>
              <a:spcBef>
                <a:spcPts val="0"/>
              </a:spcBef>
              <a:spcAft>
                <a:spcPts val="0"/>
              </a:spcAft>
              <a:buNone/>
            </a:pPr>
            <a:r>
              <a:rPr lang="en" sz="1200">
                <a:solidFill>
                  <a:srgbClr val="FFFFFF"/>
                </a:solidFill>
              </a:rPr>
              <a:t>- e-Learning Blogs</a:t>
            </a:r>
          </a:p>
        </p:txBody>
      </p:sp>
      <p:sp>
        <p:nvSpPr>
          <p:cNvPr id="144" name="Shape 144"/>
          <p:cNvSpPr txBox="1">
            <a:spLocks noGrp="1"/>
          </p:cNvSpPr>
          <p:nvPr>
            <p:ph type="body" idx="1"/>
          </p:nvPr>
        </p:nvSpPr>
        <p:spPr>
          <a:xfrm>
            <a:off x="3094550" y="1322300"/>
            <a:ext cx="1452300" cy="1776599"/>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sz="1400" b="1">
                <a:solidFill>
                  <a:srgbClr val="FFFFFF"/>
                </a:solidFill>
              </a:rPr>
              <a:t>Downloads</a:t>
            </a:r>
          </a:p>
          <a:p>
            <a:pPr lvl="0" rtl="0">
              <a:lnSpc>
                <a:spcPct val="115000"/>
              </a:lnSpc>
              <a:spcBef>
                <a:spcPts val="0"/>
              </a:spcBef>
              <a:spcAft>
                <a:spcPts val="0"/>
              </a:spcAft>
              <a:buNone/>
            </a:pPr>
            <a:r>
              <a:rPr lang="en" sz="1200">
                <a:solidFill>
                  <a:srgbClr val="FFFFFF"/>
                </a:solidFill>
              </a:rPr>
              <a:t>- Templates</a:t>
            </a:r>
          </a:p>
          <a:p>
            <a:pPr lvl="0" rtl="0">
              <a:lnSpc>
                <a:spcPct val="115000"/>
              </a:lnSpc>
              <a:spcBef>
                <a:spcPts val="0"/>
              </a:spcBef>
              <a:spcAft>
                <a:spcPts val="0"/>
              </a:spcAft>
              <a:buNone/>
            </a:pPr>
            <a:r>
              <a:rPr lang="en" sz="1200">
                <a:solidFill>
                  <a:srgbClr val="FFFFFF"/>
                </a:solidFill>
              </a:rPr>
              <a:t>- Course Assets</a:t>
            </a:r>
          </a:p>
          <a:p>
            <a:pPr lvl="0" rtl="0">
              <a:lnSpc>
                <a:spcPct val="115000"/>
              </a:lnSpc>
              <a:spcBef>
                <a:spcPts val="0"/>
              </a:spcBef>
              <a:spcAft>
                <a:spcPts val="0"/>
              </a:spcAft>
              <a:buNone/>
            </a:pPr>
            <a:r>
              <a:rPr lang="en" sz="1200">
                <a:solidFill>
                  <a:srgbClr val="FFFFFF"/>
                </a:solidFill>
              </a:rPr>
              <a:t>- Course Designs</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986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Shape 123"/>
          <p:cNvPicPr preferRelativeResize="0"/>
          <p:nvPr/>
        </p:nvPicPr>
        <p:blipFill>
          <a:blip r:embed="rId3">
            <a:alphaModFix/>
          </a:blip>
          <a:stretch>
            <a:fillRect/>
          </a:stretch>
        </p:blipFill>
        <p:spPr>
          <a:xfrm>
            <a:off x="0" y="0"/>
            <a:ext cx="9144001" cy="5143499"/>
          </a:xfrm>
          <a:prstGeom prst="rect">
            <a:avLst/>
          </a:prstGeom>
          <a:noFill/>
          <a:ln>
            <a:noFill/>
          </a:ln>
        </p:spPr>
      </p:pic>
      <p:pic>
        <p:nvPicPr>
          <p:cNvPr id="124" name="Shape 124"/>
          <p:cNvPicPr preferRelativeResize="0"/>
          <p:nvPr/>
        </p:nvPicPr>
        <p:blipFill>
          <a:blip r:embed="rId4">
            <a:alphaModFix/>
          </a:blip>
          <a:stretch>
            <a:fillRect/>
          </a:stretch>
        </p:blipFill>
        <p:spPr>
          <a:xfrm>
            <a:off x="0" y="0"/>
            <a:ext cx="9144000" cy="5143500"/>
          </a:xfrm>
          <a:prstGeom prst="rect">
            <a:avLst/>
          </a:prstGeom>
          <a:noFill/>
          <a:ln>
            <a:noFill/>
          </a:ln>
        </p:spPr>
      </p:pic>
      <p:pic>
        <p:nvPicPr>
          <p:cNvPr id="125" name="Shape 125"/>
          <p:cNvPicPr preferRelativeResize="0"/>
          <p:nvPr/>
        </p:nvPicPr>
        <p:blipFill>
          <a:blip r:embed="rId5">
            <a:alphaModFix/>
          </a:blip>
          <a:stretch>
            <a:fillRect/>
          </a:stretch>
        </p:blipFill>
        <p:spPr>
          <a:xfrm>
            <a:off x="3126550" y="1399325"/>
            <a:ext cx="1433125" cy="3601499"/>
          </a:xfrm>
          <a:prstGeom prst="rect">
            <a:avLst/>
          </a:prstGeom>
          <a:noFill/>
          <a:ln>
            <a:noFill/>
          </a:ln>
        </p:spPr>
      </p:pic>
      <p:pic>
        <p:nvPicPr>
          <p:cNvPr id="126" name="Shape 126"/>
          <p:cNvPicPr preferRelativeResize="0"/>
          <p:nvPr/>
        </p:nvPicPr>
        <p:blipFill>
          <a:blip r:embed="rId6">
            <a:alphaModFix/>
          </a:blip>
          <a:stretch>
            <a:fillRect/>
          </a:stretch>
        </p:blipFill>
        <p:spPr>
          <a:xfrm>
            <a:off x="1629425" y="1399325"/>
            <a:ext cx="1499550" cy="3601499"/>
          </a:xfrm>
          <a:prstGeom prst="rect">
            <a:avLst/>
          </a:prstGeom>
          <a:noFill/>
          <a:ln>
            <a:noFill/>
          </a:ln>
        </p:spPr>
      </p:pic>
      <p:pic>
        <p:nvPicPr>
          <p:cNvPr id="127" name="Shape 127"/>
          <p:cNvPicPr preferRelativeResize="0"/>
          <p:nvPr/>
        </p:nvPicPr>
        <p:blipFill>
          <a:blip r:embed="rId7">
            <a:alphaModFix/>
          </a:blip>
          <a:stretch>
            <a:fillRect/>
          </a:stretch>
        </p:blipFill>
        <p:spPr>
          <a:xfrm>
            <a:off x="132325" y="1399325"/>
            <a:ext cx="1502200" cy="3601499"/>
          </a:xfrm>
          <a:prstGeom prst="rect">
            <a:avLst/>
          </a:prstGeom>
          <a:noFill/>
          <a:ln>
            <a:noFill/>
          </a:ln>
        </p:spPr>
      </p:pic>
      <p:pic>
        <p:nvPicPr>
          <p:cNvPr id="128" name="Shape 128"/>
          <p:cNvPicPr preferRelativeResize="0"/>
          <p:nvPr/>
        </p:nvPicPr>
        <p:blipFill>
          <a:blip r:embed="rId8">
            <a:alphaModFix/>
          </a:blip>
          <a:stretch>
            <a:fillRect/>
          </a:stretch>
        </p:blipFill>
        <p:spPr>
          <a:xfrm>
            <a:off x="132325" y="3331475"/>
            <a:ext cx="4427349" cy="1669350"/>
          </a:xfrm>
          <a:prstGeom prst="rect">
            <a:avLst/>
          </a:prstGeom>
          <a:noFill/>
          <a:ln>
            <a:noFill/>
          </a:ln>
        </p:spPr>
      </p:pic>
      <p:sp>
        <p:nvSpPr>
          <p:cNvPr id="129" name="Shape 129"/>
          <p:cNvSpPr txBox="1">
            <a:spLocks noGrp="1"/>
          </p:cNvSpPr>
          <p:nvPr>
            <p:ph type="body" idx="1"/>
          </p:nvPr>
        </p:nvSpPr>
        <p:spPr>
          <a:xfrm>
            <a:off x="188250" y="1322300"/>
            <a:ext cx="1441199" cy="1776599"/>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sz="1400" b="1">
                <a:solidFill>
                  <a:srgbClr val="FFFFFF"/>
                </a:solidFill>
              </a:rPr>
              <a:t>Learning</a:t>
            </a:r>
          </a:p>
          <a:p>
            <a:pPr lvl="0" rtl="0">
              <a:lnSpc>
                <a:spcPct val="115000"/>
              </a:lnSpc>
              <a:spcBef>
                <a:spcPts val="0"/>
              </a:spcBef>
              <a:spcAft>
                <a:spcPts val="0"/>
              </a:spcAft>
              <a:buNone/>
            </a:pPr>
            <a:r>
              <a:rPr lang="en" sz="1200">
                <a:solidFill>
                  <a:srgbClr val="FFFFFF"/>
                </a:solidFill>
              </a:rPr>
              <a:t>- e-Books</a:t>
            </a:r>
          </a:p>
          <a:p>
            <a:pPr lvl="0" rtl="0">
              <a:lnSpc>
                <a:spcPct val="115000"/>
              </a:lnSpc>
              <a:spcBef>
                <a:spcPts val="0"/>
              </a:spcBef>
              <a:spcAft>
                <a:spcPts val="0"/>
              </a:spcAft>
              <a:buNone/>
            </a:pPr>
            <a:r>
              <a:rPr lang="en" sz="1200">
                <a:solidFill>
                  <a:srgbClr val="FFFFFF"/>
                </a:solidFill>
              </a:rPr>
              <a:t>- e-Learning Examples</a:t>
            </a:r>
          </a:p>
          <a:p>
            <a:pPr lvl="0" rtl="0">
              <a:lnSpc>
                <a:spcPct val="115000"/>
              </a:lnSpc>
              <a:spcBef>
                <a:spcPts val="0"/>
              </a:spcBef>
              <a:spcAft>
                <a:spcPts val="0"/>
              </a:spcAft>
              <a:buNone/>
            </a:pPr>
            <a:r>
              <a:rPr lang="en" sz="1200">
                <a:solidFill>
                  <a:srgbClr val="FFFFFF"/>
                </a:solidFill>
              </a:rPr>
              <a:t>- e-Learning 101</a:t>
            </a:r>
          </a:p>
          <a:p>
            <a:pPr lvl="0">
              <a:lnSpc>
                <a:spcPct val="115000"/>
              </a:lnSpc>
              <a:spcBef>
                <a:spcPts val="0"/>
              </a:spcBef>
              <a:spcAft>
                <a:spcPts val="0"/>
              </a:spcAft>
              <a:buClr>
                <a:srgbClr val="000000"/>
              </a:buClr>
              <a:buSzPct val="91666"/>
              <a:buFont typeface="Arial"/>
              <a:buNone/>
            </a:pPr>
            <a:r>
              <a:rPr lang="en" sz="1200">
                <a:solidFill>
                  <a:srgbClr val="FFFFFF"/>
                </a:solidFill>
              </a:rPr>
              <a:t>- e-Learning Challenges</a:t>
            </a:r>
          </a:p>
        </p:txBody>
      </p:sp>
      <p:sp>
        <p:nvSpPr>
          <p:cNvPr id="130" name="Shape 130"/>
          <p:cNvSpPr txBox="1">
            <a:spLocks noGrp="1"/>
          </p:cNvSpPr>
          <p:nvPr>
            <p:ph type="title"/>
          </p:nvPr>
        </p:nvSpPr>
        <p:spPr>
          <a:xfrm>
            <a:off x="1284225" y="299650"/>
            <a:ext cx="3299399" cy="1211099"/>
          </a:xfrm>
          <a:prstGeom prst="rect">
            <a:avLst/>
          </a:prstGeom>
        </p:spPr>
        <p:txBody>
          <a:bodyPr lIns="91425" tIns="91425" rIns="91425" bIns="91425" anchor="t" anchorCtr="0">
            <a:noAutofit/>
          </a:bodyPr>
          <a:lstStyle/>
          <a:p>
            <a:pPr lvl="0" algn="ctr" rtl="0">
              <a:spcBef>
                <a:spcPts val="0"/>
              </a:spcBef>
              <a:buNone/>
            </a:pPr>
            <a:r>
              <a:rPr lang="en" sz="2400">
                <a:solidFill>
                  <a:srgbClr val="FFFFFF"/>
                </a:solidFill>
              </a:rPr>
              <a:t>Articulate</a:t>
            </a:r>
          </a:p>
          <a:p>
            <a:pPr lvl="0" algn="ctr" rtl="0">
              <a:spcBef>
                <a:spcPts val="0"/>
              </a:spcBef>
              <a:buNone/>
            </a:pPr>
            <a:r>
              <a:rPr lang="en" sz="2400">
                <a:solidFill>
                  <a:srgbClr val="FFFFFF"/>
                </a:solidFill>
              </a:rPr>
              <a:t>e-Learning Heroes</a:t>
            </a:r>
          </a:p>
          <a:p>
            <a:pPr lvl="0" algn="ctr" rtl="0">
              <a:spcBef>
                <a:spcPts val="0"/>
              </a:spcBef>
              <a:buNone/>
            </a:pPr>
            <a:r>
              <a:rPr lang="en" sz="1300" u="sng">
                <a:solidFill>
                  <a:schemeClr val="hlink"/>
                </a:solidFill>
                <a:hlinkClick r:id="rId9"/>
              </a:rPr>
              <a:t>https://community.articulate.com/</a:t>
            </a:r>
          </a:p>
        </p:txBody>
      </p:sp>
      <p:sp>
        <p:nvSpPr>
          <p:cNvPr id="131" name="Shape 131"/>
          <p:cNvSpPr txBox="1">
            <a:spLocks noGrp="1"/>
          </p:cNvSpPr>
          <p:nvPr>
            <p:ph type="title"/>
          </p:nvPr>
        </p:nvSpPr>
        <p:spPr>
          <a:xfrm>
            <a:off x="6062250" y="667200"/>
            <a:ext cx="2920500" cy="762000"/>
          </a:xfrm>
          <a:prstGeom prst="rect">
            <a:avLst/>
          </a:prstGeom>
        </p:spPr>
        <p:txBody>
          <a:bodyPr lIns="91425" tIns="91425" rIns="91425" bIns="91425" anchor="t" anchorCtr="0">
            <a:noAutofit/>
          </a:bodyPr>
          <a:lstStyle/>
          <a:p>
            <a:pPr lvl="0" algn="ctr" rtl="0">
              <a:spcBef>
                <a:spcPts val="0"/>
              </a:spcBef>
              <a:buNone/>
            </a:pPr>
            <a:r>
              <a:rPr lang="en" sz="2400">
                <a:solidFill>
                  <a:srgbClr val="FFFFFF"/>
                </a:solidFill>
              </a:rPr>
              <a:t>SweetRush</a:t>
            </a:r>
          </a:p>
          <a:p>
            <a:pPr lvl="0" algn="ctr" rtl="0">
              <a:spcBef>
                <a:spcPts val="0"/>
              </a:spcBef>
              <a:buClr>
                <a:schemeClr val="dk1"/>
              </a:buClr>
              <a:buSzPct val="84615"/>
              <a:buFont typeface="Arial"/>
              <a:buNone/>
            </a:pPr>
            <a:r>
              <a:rPr lang="en" sz="1300" u="sng">
                <a:solidFill>
                  <a:schemeClr val="hlink"/>
                </a:solidFill>
                <a:hlinkClick r:id="rId10"/>
              </a:rPr>
              <a:t>https://www.sweetrush.com/</a:t>
            </a:r>
          </a:p>
        </p:txBody>
      </p:sp>
      <p:sp>
        <p:nvSpPr>
          <p:cNvPr id="132" name="Shape 132"/>
          <p:cNvSpPr txBox="1">
            <a:spLocks noGrp="1"/>
          </p:cNvSpPr>
          <p:nvPr>
            <p:ph type="body" idx="1"/>
          </p:nvPr>
        </p:nvSpPr>
        <p:spPr>
          <a:xfrm>
            <a:off x="6456500" y="1283925"/>
            <a:ext cx="2502300" cy="3550799"/>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sz="1200" dirty="0">
                <a:solidFill>
                  <a:srgbClr val="FFFFFF"/>
                </a:solidFill>
              </a:rPr>
              <a:t>SweetRush is a 100% virtual consulting and e-learning development company that began in 2001.</a:t>
            </a:r>
          </a:p>
          <a:p>
            <a:pPr lvl="0" rtl="0">
              <a:lnSpc>
                <a:spcPct val="100000"/>
              </a:lnSpc>
              <a:spcBef>
                <a:spcPts val="0"/>
              </a:spcBef>
              <a:spcAft>
                <a:spcPts val="0"/>
              </a:spcAft>
              <a:buNone/>
            </a:pPr>
            <a:endParaRPr sz="600" dirty="0">
              <a:solidFill>
                <a:srgbClr val="FFFFFF"/>
              </a:solidFill>
            </a:endParaRPr>
          </a:p>
          <a:p>
            <a:pPr lvl="0" rtl="0">
              <a:lnSpc>
                <a:spcPct val="100000"/>
              </a:lnSpc>
              <a:spcBef>
                <a:spcPts val="0"/>
              </a:spcBef>
              <a:spcAft>
                <a:spcPts val="200"/>
              </a:spcAft>
              <a:buNone/>
            </a:pPr>
            <a:r>
              <a:rPr lang="en" sz="1200" dirty="0">
                <a:solidFill>
                  <a:srgbClr val="FFFFFF"/>
                </a:solidFill>
              </a:rPr>
              <a:t>Two Areas of </a:t>
            </a:r>
            <a:r>
              <a:rPr lang="en" sz="1200" dirty="0" smtClean="0">
                <a:solidFill>
                  <a:srgbClr val="FFFFFF"/>
                </a:solidFill>
              </a:rPr>
              <a:t>focus</a:t>
            </a:r>
          </a:p>
          <a:p>
            <a:pPr lvl="0" rtl="0">
              <a:lnSpc>
                <a:spcPct val="100000"/>
              </a:lnSpc>
              <a:spcBef>
                <a:spcPts val="0"/>
              </a:spcBef>
              <a:spcAft>
                <a:spcPts val="300"/>
              </a:spcAft>
            </a:pPr>
            <a:r>
              <a:rPr lang="en" sz="1200" dirty="0" smtClean="0">
                <a:solidFill>
                  <a:srgbClr val="FFFFFF"/>
                </a:solidFill>
              </a:rPr>
              <a:t>        - Content Development</a:t>
            </a:r>
          </a:p>
          <a:p>
            <a:pPr lvl="0" rtl="0">
              <a:lnSpc>
                <a:spcPct val="100000"/>
              </a:lnSpc>
              <a:spcBef>
                <a:spcPts val="0"/>
              </a:spcBef>
              <a:spcAft>
                <a:spcPts val="300"/>
              </a:spcAft>
            </a:pPr>
            <a:r>
              <a:rPr lang="en" sz="900" dirty="0">
                <a:solidFill>
                  <a:srgbClr val="FFFFFF"/>
                </a:solidFill>
              </a:rPr>
              <a:t> </a:t>
            </a:r>
            <a:r>
              <a:rPr lang="en" sz="900" dirty="0" smtClean="0">
                <a:solidFill>
                  <a:srgbClr val="FFFFFF"/>
                </a:solidFill>
              </a:rPr>
              <a:t>               - e-Learning</a:t>
            </a:r>
          </a:p>
          <a:p>
            <a:pPr lvl="0" rtl="0">
              <a:lnSpc>
                <a:spcPct val="100000"/>
              </a:lnSpc>
              <a:spcBef>
                <a:spcPts val="0"/>
              </a:spcBef>
              <a:spcAft>
                <a:spcPts val="300"/>
              </a:spcAft>
            </a:pPr>
            <a:r>
              <a:rPr lang="en" sz="900" dirty="0">
                <a:solidFill>
                  <a:srgbClr val="FFFFFF"/>
                </a:solidFill>
              </a:rPr>
              <a:t> </a:t>
            </a:r>
            <a:r>
              <a:rPr lang="en" sz="900" dirty="0" smtClean="0">
                <a:solidFill>
                  <a:srgbClr val="FFFFFF"/>
                </a:solidFill>
              </a:rPr>
              <a:t>               - m-Learning</a:t>
            </a:r>
          </a:p>
          <a:p>
            <a:pPr lvl="0" rtl="0">
              <a:lnSpc>
                <a:spcPct val="100000"/>
              </a:lnSpc>
              <a:spcBef>
                <a:spcPts val="0"/>
              </a:spcBef>
              <a:spcAft>
                <a:spcPts val="300"/>
              </a:spcAft>
            </a:pPr>
            <a:r>
              <a:rPr lang="en" sz="900" dirty="0">
                <a:solidFill>
                  <a:srgbClr val="FFFFFF"/>
                </a:solidFill>
              </a:rPr>
              <a:t> </a:t>
            </a:r>
            <a:r>
              <a:rPr lang="en" sz="900" dirty="0" smtClean="0">
                <a:solidFill>
                  <a:srgbClr val="FFFFFF"/>
                </a:solidFill>
              </a:rPr>
              <a:t>               - Virtual Instructor Lead Training</a:t>
            </a:r>
          </a:p>
          <a:p>
            <a:pPr lvl="0" rtl="0">
              <a:lnSpc>
                <a:spcPct val="100000"/>
              </a:lnSpc>
              <a:spcBef>
                <a:spcPts val="0"/>
              </a:spcBef>
              <a:spcAft>
                <a:spcPts val="300"/>
              </a:spcAft>
            </a:pPr>
            <a:r>
              <a:rPr lang="en" sz="900" dirty="0">
                <a:solidFill>
                  <a:srgbClr val="FFFFFF"/>
                </a:solidFill>
              </a:rPr>
              <a:t> </a:t>
            </a:r>
            <a:r>
              <a:rPr lang="en" sz="900" dirty="0" smtClean="0">
                <a:solidFill>
                  <a:srgbClr val="FFFFFF"/>
                </a:solidFill>
              </a:rPr>
              <a:t>               - Games &amp; Simulations</a:t>
            </a:r>
          </a:p>
          <a:p>
            <a:pPr lvl="0" rtl="0">
              <a:lnSpc>
                <a:spcPct val="100000"/>
              </a:lnSpc>
              <a:spcBef>
                <a:spcPts val="0"/>
              </a:spcBef>
              <a:spcAft>
                <a:spcPts val="300"/>
              </a:spcAft>
            </a:pPr>
            <a:r>
              <a:rPr lang="en" sz="900" dirty="0">
                <a:solidFill>
                  <a:srgbClr val="FFFFFF"/>
                </a:solidFill>
              </a:rPr>
              <a:t> </a:t>
            </a:r>
            <a:r>
              <a:rPr lang="en" sz="900" dirty="0" smtClean="0">
                <a:solidFill>
                  <a:srgbClr val="FFFFFF"/>
                </a:solidFill>
              </a:rPr>
              <a:t>               - Performance Support</a:t>
            </a:r>
          </a:p>
          <a:p>
            <a:pPr lvl="0" rtl="0">
              <a:lnSpc>
                <a:spcPct val="100000"/>
              </a:lnSpc>
              <a:spcBef>
                <a:spcPts val="0"/>
              </a:spcBef>
              <a:spcAft>
                <a:spcPts val="300"/>
              </a:spcAft>
            </a:pPr>
            <a:r>
              <a:rPr lang="en" sz="900" dirty="0">
                <a:solidFill>
                  <a:srgbClr val="FFFFFF"/>
                </a:solidFill>
              </a:rPr>
              <a:t> </a:t>
            </a:r>
            <a:r>
              <a:rPr lang="en" sz="900" dirty="0" smtClean="0">
                <a:solidFill>
                  <a:srgbClr val="FFFFFF"/>
                </a:solidFill>
              </a:rPr>
              <a:t>               - Video, Audio, &amp; Animation</a:t>
            </a:r>
          </a:p>
          <a:p>
            <a:pPr lvl="0" rtl="0">
              <a:lnSpc>
                <a:spcPct val="100000"/>
              </a:lnSpc>
              <a:spcBef>
                <a:spcPts val="0"/>
              </a:spcBef>
              <a:spcAft>
                <a:spcPts val="300"/>
              </a:spcAft>
            </a:pPr>
            <a:r>
              <a:rPr lang="en" sz="900" dirty="0">
                <a:solidFill>
                  <a:srgbClr val="FFFFFF"/>
                </a:solidFill>
              </a:rPr>
              <a:t> </a:t>
            </a:r>
            <a:r>
              <a:rPr lang="en" sz="900" dirty="0" smtClean="0">
                <a:solidFill>
                  <a:srgbClr val="FFFFFF"/>
                </a:solidFill>
              </a:rPr>
              <a:t>               - Branding &amp; Communications</a:t>
            </a:r>
          </a:p>
          <a:p>
            <a:pPr lvl="0" rtl="0">
              <a:lnSpc>
                <a:spcPct val="100000"/>
              </a:lnSpc>
              <a:spcBef>
                <a:spcPts val="0"/>
              </a:spcBef>
              <a:spcAft>
                <a:spcPts val="300"/>
              </a:spcAft>
            </a:pPr>
            <a:r>
              <a:rPr lang="en" sz="900" dirty="0">
                <a:solidFill>
                  <a:srgbClr val="FFFFFF"/>
                </a:solidFill>
              </a:rPr>
              <a:t> </a:t>
            </a:r>
            <a:r>
              <a:rPr lang="en" sz="900" dirty="0" smtClean="0">
                <a:solidFill>
                  <a:srgbClr val="FFFFFF"/>
                </a:solidFill>
              </a:rPr>
              <a:t>               - Large Scale Projects</a:t>
            </a:r>
          </a:p>
          <a:p>
            <a:pPr lvl="0" rtl="0">
              <a:lnSpc>
                <a:spcPct val="100000"/>
              </a:lnSpc>
              <a:spcBef>
                <a:spcPts val="0"/>
              </a:spcBef>
              <a:spcAft>
                <a:spcPts val="300"/>
              </a:spcAft>
            </a:pPr>
            <a:r>
              <a:rPr lang="en" sz="900" dirty="0">
                <a:solidFill>
                  <a:srgbClr val="FFFFFF"/>
                </a:solidFill>
              </a:rPr>
              <a:t> </a:t>
            </a:r>
            <a:r>
              <a:rPr lang="en" sz="900" dirty="0" smtClean="0">
                <a:solidFill>
                  <a:srgbClr val="FFFFFF"/>
                </a:solidFill>
              </a:rPr>
              <a:t>         </a:t>
            </a:r>
            <a:r>
              <a:rPr lang="en" sz="1200" dirty="0" smtClean="0">
                <a:solidFill>
                  <a:srgbClr val="FFFFFF"/>
                </a:solidFill>
              </a:rPr>
              <a:t>- Consulting Services</a:t>
            </a:r>
          </a:p>
          <a:p>
            <a:pPr lvl="0" rtl="0">
              <a:lnSpc>
                <a:spcPct val="100000"/>
              </a:lnSpc>
              <a:spcBef>
                <a:spcPts val="0"/>
              </a:spcBef>
              <a:spcAft>
                <a:spcPts val="300"/>
              </a:spcAft>
            </a:pPr>
            <a:r>
              <a:rPr lang="en" sz="1200" dirty="0">
                <a:solidFill>
                  <a:srgbClr val="FFFFFF"/>
                </a:solidFill>
              </a:rPr>
              <a:t> </a:t>
            </a:r>
            <a:r>
              <a:rPr lang="en" sz="1200" dirty="0" smtClean="0">
                <a:solidFill>
                  <a:srgbClr val="FFFFFF"/>
                </a:solidFill>
              </a:rPr>
              <a:t>           </a:t>
            </a:r>
            <a:r>
              <a:rPr lang="en" sz="900" dirty="0" smtClean="0">
                <a:solidFill>
                  <a:srgbClr val="FFFFFF"/>
                </a:solidFill>
              </a:rPr>
              <a:t>- Analysis to Evaluation</a:t>
            </a:r>
          </a:p>
          <a:p>
            <a:pPr lvl="0" rtl="0">
              <a:lnSpc>
                <a:spcPct val="100000"/>
              </a:lnSpc>
              <a:spcBef>
                <a:spcPts val="0"/>
              </a:spcBef>
              <a:spcAft>
                <a:spcPts val="300"/>
              </a:spcAft>
            </a:pPr>
            <a:r>
              <a:rPr lang="en" sz="900" dirty="0">
                <a:solidFill>
                  <a:srgbClr val="FFFFFF"/>
                </a:solidFill>
              </a:rPr>
              <a:t> </a:t>
            </a:r>
            <a:r>
              <a:rPr lang="en" sz="900" dirty="0" smtClean="0">
                <a:solidFill>
                  <a:srgbClr val="FFFFFF"/>
                </a:solidFill>
              </a:rPr>
              <a:t>               - Staffing</a:t>
            </a:r>
          </a:p>
          <a:p>
            <a:pPr lvl="0" rtl="0">
              <a:lnSpc>
                <a:spcPct val="100000"/>
              </a:lnSpc>
              <a:spcBef>
                <a:spcPts val="0"/>
              </a:spcBef>
              <a:spcAft>
                <a:spcPts val="300"/>
              </a:spcAft>
            </a:pPr>
            <a:r>
              <a:rPr lang="en" sz="900" dirty="0">
                <a:solidFill>
                  <a:srgbClr val="FFFFFF"/>
                </a:solidFill>
              </a:rPr>
              <a:t> </a:t>
            </a:r>
            <a:r>
              <a:rPr lang="en" sz="900" dirty="0" smtClean="0">
                <a:solidFill>
                  <a:srgbClr val="FFFFFF"/>
                </a:solidFill>
              </a:rPr>
              <a:t>               - CST &amp; Sustainability</a:t>
            </a:r>
          </a:p>
        </p:txBody>
      </p:sp>
      <p:cxnSp>
        <p:nvCxnSpPr>
          <p:cNvPr id="133" name="Shape 133"/>
          <p:cNvCxnSpPr>
            <a:stCxn id="124" idx="0"/>
            <a:endCxn id="124" idx="2"/>
          </p:cNvCxnSpPr>
          <p:nvPr/>
        </p:nvCxnSpPr>
        <p:spPr>
          <a:xfrm>
            <a:off x="4572000" y="0"/>
            <a:ext cx="0" cy="5143500"/>
          </a:xfrm>
          <a:prstGeom prst="straightConnector1">
            <a:avLst/>
          </a:prstGeom>
          <a:noFill/>
          <a:ln w="28575" cap="flat" cmpd="sng">
            <a:solidFill>
              <a:srgbClr val="FFFFFF"/>
            </a:solidFill>
            <a:prstDash val="solid"/>
            <a:round/>
            <a:headEnd type="none" w="lg" len="lg"/>
            <a:tailEnd type="none" w="lg" len="lg"/>
          </a:ln>
        </p:spPr>
      </p:cxnSp>
      <p:pic>
        <p:nvPicPr>
          <p:cNvPr id="134" name="Shape 134"/>
          <p:cNvPicPr preferRelativeResize="0"/>
          <p:nvPr/>
        </p:nvPicPr>
        <p:blipFill>
          <a:blip r:embed="rId11">
            <a:alphaModFix/>
          </a:blip>
          <a:stretch>
            <a:fillRect/>
          </a:stretch>
        </p:blipFill>
        <p:spPr>
          <a:xfrm>
            <a:off x="132325" y="95739"/>
            <a:ext cx="1508150" cy="1382485"/>
          </a:xfrm>
          <a:prstGeom prst="rect">
            <a:avLst/>
          </a:prstGeom>
          <a:noFill/>
          <a:ln>
            <a:noFill/>
          </a:ln>
        </p:spPr>
      </p:pic>
      <p:pic>
        <p:nvPicPr>
          <p:cNvPr id="135" name="Shape 135"/>
          <p:cNvPicPr preferRelativeResize="0"/>
          <p:nvPr/>
        </p:nvPicPr>
        <p:blipFill>
          <a:blip r:embed="rId12">
            <a:alphaModFix/>
          </a:blip>
          <a:stretch>
            <a:fillRect/>
          </a:stretch>
        </p:blipFill>
        <p:spPr>
          <a:xfrm>
            <a:off x="4852037" y="118962"/>
            <a:ext cx="1336037" cy="1336037"/>
          </a:xfrm>
          <a:prstGeom prst="rect">
            <a:avLst/>
          </a:prstGeom>
          <a:noFill/>
          <a:ln>
            <a:noFill/>
          </a:ln>
        </p:spPr>
      </p:pic>
      <p:pic>
        <p:nvPicPr>
          <p:cNvPr id="136" name="Shape 136"/>
          <p:cNvPicPr preferRelativeResize="0"/>
          <p:nvPr/>
        </p:nvPicPr>
        <p:blipFill>
          <a:blip r:embed="rId13">
            <a:alphaModFix/>
          </a:blip>
          <a:stretch>
            <a:fillRect/>
          </a:stretch>
        </p:blipFill>
        <p:spPr>
          <a:xfrm>
            <a:off x="4580325" y="1399325"/>
            <a:ext cx="1928499" cy="3601500"/>
          </a:xfrm>
          <a:prstGeom prst="rect">
            <a:avLst/>
          </a:prstGeom>
          <a:noFill/>
          <a:ln>
            <a:noFill/>
          </a:ln>
        </p:spPr>
      </p:pic>
      <p:pic>
        <p:nvPicPr>
          <p:cNvPr id="137" name="Shape 137"/>
          <p:cNvPicPr preferRelativeResize="0"/>
          <p:nvPr/>
        </p:nvPicPr>
        <p:blipFill>
          <a:blip r:embed="rId14">
            <a:alphaModFix/>
          </a:blip>
          <a:stretch>
            <a:fillRect/>
          </a:stretch>
        </p:blipFill>
        <p:spPr>
          <a:xfrm>
            <a:off x="4585075" y="3099000"/>
            <a:ext cx="815824" cy="1627849"/>
          </a:xfrm>
          <a:prstGeom prst="rect">
            <a:avLst/>
          </a:prstGeom>
          <a:noFill/>
          <a:ln>
            <a:noFill/>
          </a:ln>
        </p:spPr>
      </p:pic>
      <p:sp>
        <p:nvSpPr>
          <p:cNvPr id="138" name="Shape 138"/>
          <p:cNvSpPr txBox="1"/>
          <p:nvPr/>
        </p:nvSpPr>
        <p:spPr>
          <a:xfrm>
            <a:off x="4572000" y="3047650"/>
            <a:ext cx="849599" cy="1658399"/>
          </a:xfrm>
          <a:prstGeom prst="rect">
            <a:avLst/>
          </a:prstGeom>
          <a:noFill/>
          <a:ln>
            <a:noFill/>
          </a:ln>
        </p:spPr>
        <p:txBody>
          <a:bodyPr lIns="91425" tIns="91425" rIns="91425" bIns="91425" anchor="t" anchorCtr="0">
            <a:noAutofit/>
          </a:bodyPr>
          <a:lstStyle/>
          <a:p>
            <a:pPr lvl="0" algn="ctr" rtl="0">
              <a:spcBef>
                <a:spcPts val="0"/>
              </a:spcBef>
              <a:buNone/>
            </a:pPr>
            <a:r>
              <a:rPr lang="en" sz="1100">
                <a:solidFill>
                  <a:srgbClr val="FFFFFF"/>
                </a:solidFill>
              </a:rPr>
              <a:t>Mission</a:t>
            </a:r>
          </a:p>
          <a:p>
            <a:pPr lvl="0" algn="ctr">
              <a:spcBef>
                <a:spcPts val="0"/>
              </a:spcBef>
              <a:buNone/>
            </a:pPr>
            <a:r>
              <a:rPr lang="en" sz="800">
                <a:solidFill>
                  <a:srgbClr val="FFFFFF"/>
                </a:solidFill>
              </a:rPr>
              <a:t>At its core, our mission is to use our tools and talents to help our clients, their employees, and their organizations thrive and be successful.</a:t>
            </a:r>
          </a:p>
        </p:txBody>
      </p:sp>
      <p:pic>
        <p:nvPicPr>
          <p:cNvPr id="139" name="Shape 139"/>
          <p:cNvPicPr preferRelativeResize="0"/>
          <p:nvPr/>
        </p:nvPicPr>
        <p:blipFill>
          <a:blip r:embed="rId14">
            <a:alphaModFix/>
          </a:blip>
          <a:stretch>
            <a:fillRect/>
          </a:stretch>
        </p:blipFill>
        <p:spPr>
          <a:xfrm>
            <a:off x="5594050" y="2601575"/>
            <a:ext cx="849599" cy="2032049"/>
          </a:xfrm>
          <a:prstGeom prst="rect">
            <a:avLst/>
          </a:prstGeom>
          <a:noFill/>
          <a:ln>
            <a:noFill/>
          </a:ln>
        </p:spPr>
      </p:pic>
      <p:sp>
        <p:nvSpPr>
          <p:cNvPr id="140" name="Shape 140"/>
          <p:cNvSpPr txBox="1"/>
          <p:nvPr/>
        </p:nvSpPr>
        <p:spPr>
          <a:xfrm>
            <a:off x="5561675" y="2575225"/>
            <a:ext cx="924600" cy="2032199"/>
          </a:xfrm>
          <a:prstGeom prst="rect">
            <a:avLst/>
          </a:prstGeom>
          <a:noFill/>
          <a:ln>
            <a:noFill/>
          </a:ln>
        </p:spPr>
        <p:txBody>
          <a:bodyPr lIns="91425" tIns="91425" rIns="91425" bIns="91425" anchor="t" anchorCtr="0">
            <a:noAutofit/>
          </a:bodyPr>
          <a:lstStyle/>
          <a:p>
            <a:pPr lvl="0" algn="ctr" rtl="0">
              <a:spcBef>
                <a:spcPts val="0"/>
              </a:spcBef>
              <a:buNone/>
            </a:pPr>
            <a:r>
              <a:rPr lang="en" sz="1100">
                <a:solidFill>
                  <a:srgbClr val="FFFFFF"/>
                </a:solidFill>
              </a:rPr>
              <a:t>Vision</a:t>
            </a:r>
          </a:p>
          <a:p>
            <a:pPr lvl="0" algn="ctr">
              <a:spcBef>
                <a:spcPts val="0"/>
              </a:spcBef>
              <a:buNone/>
            </a:pPr>
            <a:r>
              <a:rPr lang="en" sz="800">
                <a:solidFill>
                  <a:srgbClr val="FFFFFF"/>
                </a:solidFill>
              </a:rPr>
              <a:t>We continue to build a team that is infused with our values of caring and commitment. With this team, we will contribute goodness to the world around us while growing a remarkable business.</a:t>
            </a:r>
          </a:p>
        </p:txBody>
      </p:sp>
      <p:pic>
        <p:nvPicPr>
          <p:cNvPr id="141" name="Shape 141"/>
          <p:cNvPicPr preferRelativeResize="0"/>
          <p:nvPr/>
        </p:nvPicPr>
        <p:blipFill>
          <a:blip r:embed="rId14">
            <a:alphaModFix/>
          </a:blip>
          <a:stretch>
            <a:fillRect/>
          </a:stretch>
        </p:blipFill>
        <p:spPr>
          <a:xfrm>
            <a:off x="4726275" y="1651750"/>
            <a:ext cx="968550" cy="877425"/>
          </a:xfrm>
          <a:prstGeom prst="rect">
            <a:avLst/>
          </a:prstGeom>
          <a:noFill/>
          <a:ln>
            <a:noFill/>
          </a:ln>
        </p:spPr>
      </p:pic>
      <p:sp>
        <p:nvSpPr>
          <p:cNvPr id="142" name="Shape 142"/>
          <p:cNvSpPr txBox="1"/>
          <p:nvPr/>
        </p:nvSpPr>
        <p:spPr>
          <a:xfrm>
            <a:off x="4744450" y="1597975"/>
            <a:ext cx="893099" cy="1030499"/>
          </a:xfrm>
          <a:prstGeom prst="rect">
            <a:avLst/>
          </a:prstGeom>
          <a:noFill/>
          <a:ln>
            <a:noFill/>
          </a:ln>
        </p:spPr>
        <p:txBody>
          <a:bodyPr lIns="91425" tIns="91425" rIns="91425" bIns="91425" anchor="t" anchorCtr="0">
            <a:noAutofit/>
          </a:bodyPr>
          <a:lstStyle/>
          <a:p>
            <a:pPr lvl="0" rtl="0">
              <a:spcBef>
                <a:spcPts val="0"/>
              </a:spcBef>
              <a:buNone/>
            </a:pPr>
            <a:r>
              <a:rPr lang="en" sz="1100">
                <a:solidFill>
                  <a:srgbClr val="FFFFFF"/>
                </a:solidFill>
              </a:rPr>
              <a:t>Values</a:t>
            </a:r>
          </a:p>
          <a:p>
            <a:pPr lvl="0" rtl="0">
              <a:spcBef>
                <a:spcPts val="0"/>
              </a:spcBef>
              <a:buNone/>
            </a:pPr>
            <a:r>
              <a:rPr lang="en" sz="800">
                <a:solidFill>
                  <a:srgbClr val="FFFFFF"/>
                </a:solidFill>
              </a:rPr>
              <a:t>- We care</a:t>
            </a:r>
          </a:p>
          <a:p>
            <a:pPr lvl="0" rtl="0">
              <a:spcBef>
                <a:spcPts val="0"/>
              </a:spcBef>
              <a:buNone/>
            </a:pPr>
            <a:r>
              <a:rPr lang="en" sz="800">
                <a:solidFill>
                  <a:srgbClr val="FFFFFF"/>
                </a:solidFill>
              </a:rPr>
              <a:t>- The Good things Initiative</a:t>
            </a:r>
          </a:p>
          <a:p>
            <a:pPr lvl="0">
              <a:spcBef>
                <a:spcPts val="0"/>
              </a:spcBef>
              <a:buNone/>
            </a:pPr>
            <a:r>
              <a:rPr lang="en" sz="800">
                <a:solidFill>
                  <a:srgbClr val="FFFFFF"/>
                </a:solidFill>
              </a:rPr>
              <a:t>- The Right Tools</a:t>
            </a:r>
          </a:p>
        </p:txBody>
      </p:sp>
      <p:sp>
        <p:nvSpPr>
          <p:cNvPr id="143" name="Shape 143"/>
          <p:cNvSpPr txBox="1">
            <a:spLocks noGrp="1"/>
          </p:cNvSpPr>
          <p:nvPr>
            <p:ph type="body" idx="1"/>
          </p:nvPr>
        </p:nvSpPr>
        <p:spPr>
          <a:xfrm>
            <a:off x="1629425" y="1322300"/>
            <a:ext cx="1452300" cy="1776599"/>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sz="1400" b="1">
                <a:solidFill>
                  <a:srgbClr val="FFFFFF"/>
                </a:solidFill>
              </a:rPr>
              <a:t>Discussion</a:t>
            </a:r>
          </a:p>
          <a:p>
            <a:pPr lvl="0" rtl="0">
              <a:lnSpc>
                <a:spcPct val="115000"/>
              </a:lnSpc>
              <a:spcBef>
                <a:spcPts val="0"/>
              </a:spcBef>
              <a:spcAft>
                <a:spcPts val="0"/>
              </a:spcAft>
              <a:buNone/>
            </a:pPr>
            <a:r>
              <a:rPr lang="en" sz="1200">
                <a:solidFill>
                  <a:srgbClr val="FFFFFF"/>
                </a:solidFill>
              </a:rPr>
              <a:t>- Featured Discussions</a:t>
            </a:r>
          </a:p>
          <a:p>
            <a:pPr lvl="0" rtl="0">
              <a:lnSpc>
                <a:spcPct val="115000"/>
              </a:lnSpc>
              <a:spcBef>
                <a:spcPts val="0"/>
              </a:spcBef>
              <a:spcAft>
                <a:spcPts val="0"/>
              </a:spcAft>
              <a:buNone/>
            </a:pPr>
            <a:r>
              <a:rPr lang="en" sz="1200">
                <a:solidFill>
                  <a:srgbClr val="FFFFFF"/>
                </a:solidFill>
              </a:rPr>
              <a:t>- Articles on Building Better Courses</a:t>
            </a:r>
          </a:p>
          <a:p>
            <a:pPr lvl="0" rtl="0">
              <a:lnSpc>
                <a:spcPct val="115000"/>
              </a:lnSpc>
              <a:spcBef>
                <a:spcPts val="0"/>
              </a:spcBef>
              <a:spcAft>
                <a:spcPts val="0"/>
              </a:spcAft>
              <a:buNone/>
            </a:pPr>
            <a:r>
              <a:rPr lang="en" sz="1200">
                <a:solidFill>
                  <a:srgbClr val="FFFFFF"/>
                </a:solidFill>
              </a:rPr>
              <a:t>- e-Learning Blogs</a:t>
            </a:r>
          </a:p>
        </p:txBody>
      </p:sp>
      <p:sp>
        <p:nvSpPr>
          <p:cNvPr id="144" name="Shape 144"/>
          <p:cNvSpPr txBox="1">
            <a:spLocks noGrp="1"/>
          </p:cNvSpPr>
          <p:nvPr>
            <p:ph type="body" idx="1"/>
          </p:nvPr>
        </p:nvSpPr>
        <p:spPr>
          <a:xfrm>
            <a:off x="3094550" y="1322300"/>
            <a:ext cx="1452300" cy="1776599"/>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sz="1400" b="1">
                <a:solidFill>
                  <a:srgbClr val="FFFFFF"/>
                </a:solidFill>
              </a:rPr>
              <a:t>Downloads</a:t>
            </a:r>
          </a:p>
          <a:p>
            <a:pPr lvl="0" rtl="0">
              <a:lnSpc>
                <a:spcPct val="115000"/>
              </a:lnSpc>
              <a:spcBef>
                <a:spcPts val="0"/>
              </a:spcBef>
              <a:spcAft>
                <a:spcPts val="0"/>
              </a:spcAft>
              <a:buNone/>
            </a:pPr>
            <a:r>
              <a:rPr lang="en" sz="1200">
                <a:solidFill>
                  <a:srgbClr val="FFFFFF"/>
                </a:solidFill>
              </a:rPr>
              <a:t>- Templates</a:t>
            </a:r>
          </a:p>
          <a:p>
            <a:pPr lvl="0" rtl="0">
              <a:lnSpc>
                <a:spcPct val="115000"/>
              </a:lnSpc>
              <a:spcBef>
                <a:spcPts val="0"/>
              </a:spcBef>
              <a:spcAft>
                <a:spcPts val="0"/>
              </a:spcAft>
              <a:buNone/>
            </a:pPr>
            <a:r>
              <a:rPr lang="en" sz="1200">
                <a:solidFill>
                  <a:srgbClr val="FFFFFF"/>
                </a:solidFill>
              </a:rPr>
              <a:t>- Course Assets</a:t>
            </a:r>
          </a:p>
          <a:p>
            <a:pPr lvl="0" rtl="0">
              <a:lnSpc>
                <a:spcPct val="115000"/>
              </a:lnSpc>
              <a:spcBef>
                <a:spcPts val="0"/>
              </a:spcBef>
              <a:spcAft>
                <a:spcPts val="0"/>
              </a:spcAft>
              <a:buNone/>
            </a:pPr>
            <a:r>
              <a:rPr lang="en" sz="1200">
                <a:solidFill>
                  <a:srgbClr val="FFFFFF"/>
                </a:solidFill>
              </a:rPr>
              <a:t>- Course Designs</a:t>
            </a:r>
          </a:p>
        </p:txBody>
      </p:sp>
      <p:pic>
        <p:nvPicPr>
          <p:cNvPr id="24" name="Shape 171"/>
          <p:cNvPicPr preferRelativeResize="0"/>
          <p:nvPr/>
        </p:nvPicPr>
        <p:blipFill>
          <a:blip r:embed="rId4">
            <a:alphaModFix/>
          </a:blip>
          <a:stretch>
            <a:fillRect/>
          </a:stretch>
        </p:blipFill>
        <p:spPr>
          <a:xfrm>
            <a:off x="0" y="0"/>
            <a:ext cx="9144000" cy="5143500"/>
          </a:xfrm>
          <a:prstGeom prst="rect">
            <a:avLst/>
          </a:prstGeom>
          <a:noFill/>
          <a:ln>
            <a:noFill/>
          </a:ln>
        </p:spPr>
      </p:pic>
      <p:pic>
        <p:nvPicPr>
          <p:cNvPr id="25" name="Shape 172"/>
          <p:cNvPicPr preferRelativeResize="0"/>
          <p:nvPr/>
        </p:nvPicPr>
        <p:blipFill>
          <a:blip r:embed="rId15">
            <a:alphaModFix/>
          </a:blip>
          <a:stretch>
            <a:fillRect/>
          </a:stretch>
        </p:blipFill>
        <p:spPr>
          <a:xfrm>
            <a:off x="918975" y="910700"/>
            <a:ext cx="7306050" cy="3810000"/>
          </a:xfrm>
          <a:prstGeom prst="rect">
            <a:avLst/>
          </a:prstGeom>
          <a:noFill/>
          <a:ln>
            <a:noFill/>
          </a:ln>
        </p:spPr>
      </p:pic>
      <p:sp>
        <p:nvSpPr>
          <p:cNvPr id="26" name="Shape 173"/>
          <p:cNvSpPr txBox="1"/>
          <p:nvPr/>
        </p:nvSpPr>
        <p:spPr>
          <a:xfrm>
            <a:off x="227400" y="870800"/>
            <a:ext cx="8689199" cy="1030499"/>
          </a:xfrm>
          <a:prstGeom prst="rect">
            <a:avLst/>
          </a:prstGeom>
          <a:noFill/>
          <a:ln>
            <a:noFill/>
          </a:ln>
        </p:spPr>
        <p:txBody>
          <a:bodyPr lIns="91425" tIns="91425" rIns="91425" bIns="91425" anchor="ctr" anchorCtr="0">
            <a:noAutofit/>
          </a:bodyPr>
          <a:lstStyle/>
          <a:p>
            <a:pPr lvl="0" algn="ctr" rtl="0">
              <a:spcBef>
                <a:spcPts val="0"/>
              </a:spcBef>
              <a:buNone/>
            </a:pPr>
            <a:r>
              <a:rPr lang="en" sz="4800"/>
              <a:t>Discussion Points</a:t>
            </a:r>
          </a:p>
        </p:txBody>
      </p:sp>
      <p:sp>
        <p:nvSpPr>
          <p:cNvPr id="27" name="Shape 174"/>
          <p:cNvSpPr txBox="1"/>
          <p:nvPr/>
        </p:nvSpPr>
        <p:spPr>
          <a:xfrm>
            <a:off x="1200775" y="1768075"/>
            <a:ext cx="6807600" cy="2704200"/>
          </a:xfrm>
          <a:prstGeom prst="rect">
            <a:avLst/>
          </a:prstGeom>
          <a:noFill/>
          <a:ln>
            <a:noFill/>
          </a:ln>
        </p:spPr>
        <p:txBody>
          <a:bodyPr lIns="91425" tIns="91425" rIns="91425" bIns="91425" anchor="ctr" anchorCtr="0">
            <a:noAutofit/>
          </a:bodyPr>
          <a:lstStyle/>
          <a:p>
            <a:pPr marL="457200" lvl="0" indent="-355600" rtl="0">
              <a:lnSpc>
                <a:spcPct val="115000"/>
              </a:lnSpc>
              <a:spcBef>
                <a:spcPts val="0"/>
              </a:spcBef>
              <a:buSzPct val="100000"/>
              <a:buChar char="●"/>
            </a:pPr>
            <a:r>
              <a:rPr lang="en" sz="2000"/>
              <a:t>What </a:t>
            </a:r>
            <a:r>
              <a:rPr lang="en" sz="2000" smtClean="0"/>
              <a:t>can you </a:t>
            </a:r>
            <a:r>
              <a:rPr lang="en" sz="2000" dirty="0"/>
              <a:t>learn from these organizations?</a:t>
            </a:r>
          </a:p>
          <a:p>
            <a:pPr lvl="0" rtl="0">
              <a:lnSpc>
                <a:spcPct val="115000"/>
              </a:lnSpc>
              <a:spcBef>
                <a:spcPts val="0"/>
              </a:spcBef>
              <a:buNone/>
            </a:pPr>
            <a:endParaRPr sz="2000" dirty="0"/>
          </a:p>
          <a:p>
            <a:pPr marL="457200" lvl="0" indent="-355600" rtl="0">
              <a:lnSpc>
                <a:spcPct val="100000"/>
              </a:lnSpc>
              <a:spcBef>
                <a:spcPts val="0"/>
              </a:spcBef>
              <a:buSzPct val="100000"/>
              <a:buChar char="●"/>
            </a:pPr>
            <a:r>
              <a:rPr lang="en" sz="2000" dirty="0"/>
              <a:t>Do you think organizations like SweetRush would be better for companies to hire instead of using in-house e-learning developers to create e-learning courses? Why?</a:t>
            </a:r>
          </a:p>
        </p:txBody>
      </p:sp>
    </p:spTree>
    <p:extLst>
      <p:ext uri="{BB962C8B-B14F-4D97-AF65-F5344CB8AC3E}">
        <p14:creationId xmlns:p14="http://schemas.microsoft.com/office/powerpoint/2010/main" val="79642080"/>
      </p:ext>
    </p:extLst>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51C75"/>
        </a:solidFill>
        <a:effectLst/>
      </p:bgPr>
    </p:bg>
    <p:spTree>
      <p:nvGrpSpPr>
        <p:cNvPr id="1" name="Shape 178"/>
        <p:cNvGrpSpPr/>
        <p:nvPr/>
      </p:nvGrpSpPr>
      <p:grpSpPr>
        <a:xfrm>
          <a:off x="0" y="0"/>
          <a:ext cx="0" cy="0"/>
          <a:chOff x="0" y="0"/>
          <a:chExt cx="0" cy="0"/>
        </a:xfrm>
      </p:grpSpPr>
      <p:pic>
        <p:nvPicPr>
          <p:cNvPr id="2" name="Slide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0649" y="3864873"/>
            <a:ext cx="609600" cy="609600"/>
          </a:xfrm>
          <a:prstGeom prst="rect">
            <a:avLst/>
          </a:prstGeom>
        </p:spPr>
      </p:pic>
      <p:sp>
        <p:nvSpPr>
          <p:cNvPr id="179" name="Shape 179"/>
          <p:cNvSpPr txBox="1">
            <a:spLocks noGrp="1"/>
          </p:cNvSpPr>
          <p:nvPr>
            <p:ph type="title"/>
          </p:nvPr>
        </p:nvSpPr>
        <p:spPr>
          <a:xfrm>
            <a:off x="195175" y="0"/>
            <a:ext cx="8948699" cy="562500"/>
          </a:xfrm>
          <a:prstGeom prst="rect">
            <a:avLst/>
          </a:prstGeom>
          <a:noFill/>
        </p:spPr>
        <p:txBody>
          <a:bodyPr lIns="91425" tIns="91425" rIns="91425" bIns="91425" anchor="t" anchorCtr="0">
            <a:noAutofit/>
          </a:bodyPr>
          <a:lstStyle/>
          <a:p>
            <a:pPr lvl="0">
              <a:spcBef>
                <a:spcPts val="0"/>
              </a:spcBef>
              <a:buNone/>
            </a:pPr>
            <a:r>
              <a:rPr lang="en" sz="2400">
                <a:solidFill>
                  <a:srgbClr val="FFFFFF"/>
                </a:solidFill>
              </a:rPr>
              <a:t>Professional Resources</a:t>
            </a:r>
          </a:p>
        </p:txBody>
      </p:sp>
      <p:sp>
        <p:nvSpPr>
          <p:cNvPr id="180" name="Shape 180"/>
          <p:cNvSpPr/>
          <p:nvPr/>
        </p:nvSpPr>
        <p:spPr>
          <a:xfrm>
            <a:off x="121375" y="590950"/>
            <a:ext cx="8833499" cy="981300"/>
          </a:xfrm>
          <a:prstGeom prst="roundRect">
            <a:avLst>
              <a:gd name="adj" fmla="val 8131"/>
            </a:avLst>
          </a:prstGeom>
          <a:solidFill>
            <a:srgbClr val="F3F3F3"/>
          </a:solidFill>
          <a:ln w="9525" cap="flat" cmpd="sng">
            <a:solidFill>
              <a:srgbClr val="674EA7"/>
            </a:solidFill>
            <a:prstDash val="solid"/>
            <a:round/>
            <a:headEnd type="none" w="med" len="med"/>
            <a:tailEnd type="none" w="med" len="med"/>
          </a:ln>
        </p:spPr>
        <p:txBody>
          <a:bodyPr lIns="91425" tIns="91425" rIns="91425" bIns="91425" anchor="ctr" anchorCtr="0">
            <a:noAutofit/>
          </a:bodyPr>
          <a:lstStyle/>
          <a:p>
            <a:pPr lvl="0" rtl="0">
              <a:spcBef>
                <a:spcPts val="0"/>
              </a:spcBef>
              <a:buClr>
                <a:srgbClr val="000000"/>
              </a:buClr>
              <a:buFont typeface="Arial"/>
              <a:buNone/>
            </a:pPr>
            <a:endParaRPr/>
          </a:p>
        </p:txBody>
      </p:sp>
      <p:sp>
        <p:nvSpPr>
          <p:cNvPr id="181" name="Shape 181"/>
          <p:cNvSpPr/>
          <p:nvPr/>
        </p:nvSpPr>
        <p:spPr>
          <a:xfrm>
            <a:off x="121375" y="1675450"/>
            <a:ext cx="8833499" cy="763500"/>
          </a:xfrm>
          <a:prstGeom prst="roundRect">
            <a:avLst>
              <a:gd name="adj" fmla="val 8131"/>
            </a:avLst>
          </a:prstGeom>
          <a:solidFill>
            <a:srgbClr val="D9D2E9"/>
          </a:solidFill>
          <a:ln w="9525" cap="flat" cmpd="sng">
            <a:solidFill>
              <a:srgbClr val="674EA7"/>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182" name="Shape 182"/>
          <p:cNvSpPr/>
          <p:nvPr/>
        </p:nvSpPr>
        <p:spPr>
          <a:xfrm>
            <a:off x="121375" y="2562562"/>
            <a:ext cx="8833499" cy="1178699"/>
          </a:xfrm>
          <a:prstGeom prst="roundRect">
            <a:avLst>
              <a:gd name="adj" fmla="val 8131"/>
            </a:avLst>
          </a:prstGeom>
          <a:solidFill>
            <a:srgbClr val="B4A7D6"/>
          </a:solidFill>
          <a:ln w="9525" cap="flat" cmpd="sng">
            <a:solidFill>
              <a:srgbClr val="674EA7"/>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183" name="Shape 183"/>
          <p:cNvSpPr/>
          <p:nvPr/>
        </p:nvSpPr>
        <p:spPr>
          <a:xfrm>
            <a:off x="121375" y="3844450"/>
            <a:ext cx="8833499" cy="981300"/>
          </a:xfrm>
          <a:prstGeom prst="roundRect">
            <a:avLst>
              <a:gd name="adj" fmla="val 8131"/>
            </a:avLst>
          </a:prstGeom>
          <a:solidFill>
            <a:srgbClr val="674EA7"/>
          </a:solidFill>
          <a:ln w="9525" cap="flat" cmpd="sng">
            <a:solidFill>
              <a:srgbClr val="674EA7"/>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184" name="Shape 184"/>
          <p:cNvSpPr txBox="1"/>
          <p:nvPr/>
        </p:nvSpPr>
        <p:spPr>
          <a:xfrm>
            <a:off x="146075" y="658300"/>
            <a:ext cx="8734800" cy="846600"/>
          </a:xfrm>
          <a:prstGeom prst="rect">
            <a:avLst/>
          </a:prstGeom>
          <a:noFill/>
          <a:ln>
            <a:noFill/>
          </a:ln>
        </p:spPr>
        <p:txBody>
          <a:bodyPr lIns="91425" tIns="91425" rIns="91425" bIns="91425" anchor="t" anchorCtr="0">
            <a:noAutofit/>
          </a:bodyPr>
          <a:lstStyle/>
          <a:p>
            <a:pPr lvl="0" rtl="0">
              <a:lnSpc>
                <a:spcPct val="115000"/>
              </a:lnSpc>
              <a:spcBef>
                <a:spcPts val="0"/>
              </a:spcBef>
              <a:spcAft>
                <a:spcPts val="1600"/>
              </a:spcAft>
              <a:buClr>
                <a:schemeClr val="dk1"/>
              </a:buClr>
              <a:buFont typeface="Arial"/>
              <a:buNone/>
            </a:pPr>
            <a:r>
              <a:rPr lang="en" u="sng">
                <a:solidFill>
                  <a:srgbClr val="0000FF"/>
                </a:solidFill>
                <a:hlinkClick r:id="rId6"/>
              </a:rPr>
              <a:t>eLearning Industry</a:t>
            </a:r>
            <a:r>
              <a:rPr lang="en">
                <a:solidFill>
                  <a:srgbClr val="0000FF"/>
                </a:solidFill>
              </a:rPr>
              <a:t> </a:t>
            </a:r>
            <a:r>
              <a:rPr lang="en"/>
              <a:t>is a free online community for eLearning professionals, featuring short articles on everything eLearning. For example, you can read about </a:t>
            </a:r>
            <a:r>
              <a:rPr lang="en" u="sng">
                <a:solidFill>
                  <a:srgbClr val="0000FF"/>
                </a:solidFill>
                <a:hlinkClick r:id="rId7"/>
              </a:rPr>
              <a:t>growing specialties in eLearning</a:t>
            </a:r>
            <a:r>
              <a:rPr lang="en">
                <a:solidFill>
                  <a:srgbClr val="666666"/>
                </a:solidFill>
              </a:rPr>
              <a:t> </a:t>
            </a:r>
            <a:r>
              <a:rPr lang="en"/>
              <a:t>and</a:t>
            </a:r>
            <a:r>
              <a:rPr lang="en">
                <a:solidFill>
                  <a:srgbClr val="666666"/>
                </a:solidFill>
              </a:rPr>
              <a:t> </a:t>
            </a:r>
            <a:r>
              <a:rPr lang="en" u="sng">
                <a:solidFill>
                  <a:srgbClr val="0000FF"/>
                </a:solidFill>
                <a:hlinkClick r:id="rId8"/>
              </a:rPr>
              <a:t>common interview questions</a:t>
            </a:r>
            <a:r>
              <a:rPr lang="en">
                <a:solidFill>
                  <a:srgbClr val="666666"/>
                </a:solidFill>
              </a:rPr>
              <a:t> </a:t>
            </a:r>
            <a:r>
              <a:rPr lang="en"/>
              <a:t>for eLearning jobs.</a:t>
            </a:r>
          </a:p>
        </p:txBody>
      </p:sp>
      <p:sp>
        <p:nvSpPr>
          <p:cNvPr id="185" name="Shape 185"/>
          <p:cNvSpPr txBox="1"/>
          <p:nvPr/>
        </p:nvSpPr>
        <p:spPr>
          <a:xfrm>
            <a:off x="163925" y="1742800"/>
            <a:ext cx="8645100" cy="671700"/>
          </a:xfrm>
          <a:prstGeom prst="rect">
            <a:avLst/>
          </a:prstGeom>
          <a:noFill/>
          <a:ln>
            <a:noFill/>
          </a:ln>
        </p:spPr>
        <p:txBody>
          <a:bodyPr lIns="91425" tIns="91425" rIns="91425" bIns="91425" anchor="t" anchorCtr="0">
            <a:noAutofit/>
          </a:bodyPr>
          <a:lstStyle/>
          <a:p>
            <a:pPr lvl="0" rtl="0">
              <a:lnSpc>
                <a:spcPct val="115000"/>
              </a:lnSpc>
              <a:spcBef>
                <a:spcPts val="0"/>
              </a:spcBef>
              <a:spcAft>
                <a:spcPts val="1600"/>
              </a:spcAft>
              <a:buClr>
                <a:schemeClr val="dk1"/>
              </a:buClr>
              <a:buFont typeface="Arial"/>
              <a:buNone/>
            </a:pPr>
            <a:r>
              <a:rPr lang="en" u="sng">
                <a:solidFill>
                  <a:srgbClr val="0000FF"/>
                </a:solidFill>
                <a:hlinkClick r:id="rId9"/>
              </a:rPr>
              <a:t>62 Tips on Effective eLearning Instructional Design</a:t>
            </a:r>
            <a:r>
              <a:rPr lang="en"/>
              <a:t>: This free booklet from the </a:t>
            </a:r>
            <a:r>
              <a:rPr lang="en" u="sng">
                <a:solidFill>
                  <a:srgbClr val="0000FF"/>
                </a:solidFill>
                <a:hlinkClick r:id="rId10"/>
              </a:rPr>
              <a:t>eLearning Guild</a:t>
            </a:r>
            <a:r>
              <a:rPr lang="en"/>
              <a:t> provides 60+ tips for being an effective eLearning designers from experts in the field.</a:t>
            </a:r>
          </a:p>
        </p:txBody>
      </p:sp>
      <p:sp>
        <p:nvSpPr>
          <p:cNvPr id="186" name="Shape 186"/>
          <p:cNvSpPr txBox="1"/>
          <p:nvPr/>
        </p:nvSpPr>
        <p:spPr>
          <a:xfrm>
            <a:off x="146075" y="2624250"/>
            <a:ext cx="8591099" cy="1038599"/>
          </a:xfrm>
          <a:prstGeom prst="rect">
            <a:avLst/>
          </a:prstGeom>
          <a:noFill/>
          <a:ln>
            <a:noFill/>
          </a:ln>
        </p:spPr>
        <p:txBody>
          <a:bodyPr lIns="91425" tIns="91425" rIns="91425" bIns="91425" anchor="t" anchorCtr="0">
            <a:noAutofit/>
          </a:bodyPr>
          <a:lstStyle/>
          <a:p>
            <a:pPr lvl="0" rtl="0">
              <a:lnSpc>
                <a:spcPct val="115000"/>
              </a:lnSpc>
              <a:spcBef>
                <a:spcPts val="0"/>
              </a:spcBef>
              <a:spcAft>
                <a:spcPts val="1600"/>
              </a:spcAft>
              <a:buClr>
                <a:schemeClr val="dk1"/>
              </a:buClr>
              <a:buFont typeface="Arial"/>
              <a:buNone/>
            </a:pPr>
            <a:r>
              <a:rPr lang="en"/>
              <a:t>A list of journals that publish research on eLearning can be found </a:t>
            </a:r>
            <a:r>
              <a:rPr lang="en" u="sng">
                <a:solidFill>
                  <a:srgbClr val="0000FF"/>
                </a:solidFill>
                <a:hlinkClick r:id="rId11"/>
              </a:rPr>
              <a:t>here</a:t>
            </a:r>
            <a:r>
              <a:rPr lang="en"/>
              <a:t>. For one example, try:</a:t>
            </a:r>
          </a:p>
          <a:p>
            <a:pPr lvl="0" rtl="0">
              <a:lnSpc>
                <a:spcPct val="115000"/>
              </a:lnSpc>
              <a:spcBef>
                <a:spcPts val="0"/>
              </a:spcBef>
              <a:spcAft>
                <a:spcPts val="1600"/>
              </a:spcAft>
              <a:buClr>
                <a:schemeClr val="dk1"/>
              </a:buClr>
              <a:buFont typeface="Arial"/>
              <a:buNone/>
            </a:pPr>
            <a:r>
              <a:rPr lang="en"/>
              <a:t>Thompson, T. L., &amp; MacDonald, C. J. (2005). Community building, emergent design and expecting the unexpected: Creating a quality eLearning experience. </a:t>
            </a:r>
            <a:r>
              <a:rPr lang="en" i="1"/>
              <a:t>The Internet and Higher Education</a:t>
            </a:r>
            <a:r>
              <a:rPr lang="en"/>
              <a:t>, </a:t>
            </a:r>
            <a:r>
              <a:rPr lang="en" i="1"/>
              <a:t>8</a:t>
            </a:r>
            <a:r>
              <a:rPr lang="en"/>
              <a:t>(3), 233-24</a:t>
            </a:r>
          </a:p>
        </p:txBody>
      </p:sp>
      <p:sp>
        <p:nvSpPr>
          <p:cNvPr id="187" name="Shape 187"/>
          <p:cNvSpPr txBox="1"/>
          <p:nvPr/>
        </p:nvSpPr>
        <p:spPr>
          <a:xfrm>
            <a:off x="168450" y="3885700"/>
            <a:ext cx="8734800" cy="846600"/>
          </a:xfrm>
          <a:prstGeom prst="rect">
            <a:avLst/>
          </a:prstGeom>
          <a:noFill/>
          <a:ln>
            <a:noFill/>
          </a:ln>
        </p:spPr>
        <p:txBody>
          <a:bodyPr lIns="91425" tIns="91425" rIns="91425" bIns="91425" anchor="t" anchorCtr="0">
            <a:noAutofit/>
          </a:bodyPr>
          <a:lstStyle/>
          <a:p>
            <a:pPr lvl="0" algn="r" rtl="0">
              <a:spcBef>
                <a:spcPts val="0"/>
              </a:spcBef>
              <a:buNone/>
            </a:pPr>
            <a:r>
              <a:rPr lang="en" sz="1800" b="1">
                <a:solidFill>
                  <a:srgbClr val="EFEFEF"/>
                </a:solidFill>
              </a:rPr>
              <a:t>. . . Discussion Points</a:t>
            </a:r>
          </a:p>
          <a:p>
            <a:pPr lvl="0" algn="r" rtl="0">
              <a:spcBef>
                <a:spcPts val="0"/>
              </a:spcBef>
              <a:buNone/>
            </a:pPr>
            <a:r>
              <a:rPr lang="en">
                <a:solidFill>
                  <a:srgbClr val="EFEFEF"/>
                </a:solidFill>
              </a:rPr>
              <a:t>What do you value most in resources about eLearning?  Quick tips?  Detailed articles?  How-to videos? </a:t>
            </a:r>
          </a:p>
          <a:p>
            <a:pPr lvl="0" algn="r">
              <a:spcBef>
                <a:spcPts val="0"/>
              </a:spcBef>
              <a:buNone/>
            </a:pPr>
            <a:r>
              <a:rPr lang="en">
                <a:solidFill>
                  <a:srgbClr val="EFEFEF"/>
                </a:solidFill>
              </a:rPr>
              <a:t>Where do you look first when you have questions about a topic?  What are your favorite resources?</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99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150</TotalTime>
  <Words>2198</Words>
  <Application>Microsoft Office PowerPoint</Application>
  <PresentationFormat>On-screen Show (16:9)</PresentationFormat>
  <Paragraphs>231</Paragraphs>
  <Slides>13</Slides>
  <Notes>13</Notes>
  <HiddenSlides>0</HiddenSlides>
  <MMClips>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Tahoma</vt:lpstr>
      <vt:lpstr>Times New Roman</vt:lpstr>
      <vt:lpstr>Arial</vt:lpstr>
      <vt:lpstr>Source Code Pro</vt:lpstr>
      <vt:lpstr>simple-light-2</vt:lpstr>
      <vt:lpstr>PowerPoint Presentation</vt:lpstr>
      <vt:lpstr>PowerPoint Presentation</vt:lpstr>
      <vt:lpstr>PowerPoint Presentation</vt:lpstr>
      <vt:lpstr>PowerPoint Presentation</vt:lpstr>
      <vt:lpstr>PowerPoint Presentation</vt:lpstr>
      <vt:lpstr>PowerPoint Presentation</vt:lpstr>
      <vt:lpstr>Articulate e-Learning Heroes https://community.articulate.com/</vt:lpstr>
      <vt:lpstr>Articulate e-Learning Heroes https://community.articulate.com/</vt:lpstr>
      <vt:lpstr>Professional Resources</vt:lpstr>
      <vt:lpstr>PowerPoint Presentation</vt:lpstr>
      <vt:lpstr>PowerPoint Presentation</vt:lpstr>
      <vt:lpstr>PowerPoint Presentation</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Kevin Newsome</cp:lastModifiedBy>
  <cp:revision>7</cp:revision>
  <dcterms:modified xsi:type="dcterms:W3CDTF">2016-02-07T19:48:34Z</dcterms:modified>
</cp:coreProperties>
</file>